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6"/>
  </p:notesMasterIdLst>
  <p:handoutMasterIdLst>
    <p:handoutMasterId r:id="rId47"/>
  </p:handoutMasterIdLst>
  <p:sldIdLst>
    <p:sldId id="264" r:id="rId2"/>
    <p:sldId id="280" r:id="rId3"/>
    <p:sldId id="324" r:id="rId4"/>
    <p:sldId id="323" r:id="rId5"/>
    <p:sldId id="316" r:id="rId6"/>
    <p:sldId id="430" r:id="rId7"/>
    <p:sldId id="407" r:id="rId8"/>
    <p:sldId id="411" r:id="rId9"/>
    <p:sldId id="408" r:id="rId10"/>
    <p:sldId id="413" r:id="rId11"/>
    <p:sldId id="424" r:id="rId12"/>
    <p:sldId id="425" r:id="rId13"/>
    <p:sldId id="414" r:id="rId14"/>
    <p:sldId id="415" r:id="rId15"/>
    <p:sldId id="416" r:id="rId16"/>
    <p:sldId id="417" r:id="rId17"/>
    <p:sldId id="409" r:id="rId18"/>
    <p:sldId id="418" r:id="rId19"/>
    <p:sldId id="410" r:id="rId20"/>
    <p:sldId id="419" r:id="rId21"/>
    <p:sldId id="445" r:id="rId22"/>
    <p:sldId id="446" r:id="rId23"/>
    <p:sldId id="420" r:id="rId24"/>
    <p:sldId id="421" r:id="rId25"/>
    <p:sldId id="431" r:id="rId26"/>
    <p:sldId id="432" r:id="rId27"/>
    <p:sldId id="433" r:id="rId28"/>
    <p:sldId id="434" r:id="rId29"/>
    <p:sldId id="435" r:id="rId30"/>
    <p:sldId id="436" r:id="rId31"/>
    <p:sldId id="423" r:id="rId32"/>
    <p:sldId id="426" r:id="rId33"/>
    <p:sldId id="427" r:id="rId34"/>
    <p:sldId id="428" r:id="rId35"/>
    <p:sldId id="437" r:id="rId36"/>
    <p:sldId id="439" r:id="rId37"/>
    <p:sldId id="438" r:id="rId38"/>
    <p:sldId id="440" r:id="rId39"/>
    <p:sldId id="441" r:id="rId40"/>
    <p:sldId id="442" r:id="rId41"/>
    <p:sldId id="443" r:id="rId42"/>
    <p:sldId id="444" r:id="rId43"/>
    <p:sldId id="429" r:id="rId44"/>
    <p:sldId id="277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  <a:srgbClr val="000000"/>
    <a:srgbClr val="B6B6B6"/>
    <a:srgbClr val="B9BABB"/>
    <a:srgbClr val="E0303B"/>
    <a:srgbClr val="E02E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64" autoAdjust="0"/>
    <p:restoredTop sz="90630" autoAdjust="0"/>
  </p:normalViewPr>
  <p:slideViewPr>
    <p:cSldViewPr>
      <p:cViewPr varScale="1">
        <p:scale>
          <a:sx n="87" d="100"/>
          <a:sy n="87" d="100"/>
        </p:scale>
        <p:origin x="20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2392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7A7CA-4C2C-4F6C-948D-582CC4829E5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C74FC-38FA-4EE7-8146-86C7071F5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5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73859-3159-45C6-B0CC-DCFB1BC11D05}" type="datetimeFigureOut">
              <a:rPr lang="fr-CA" smtClean="0"/>
              <a:t>17-01-20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A610F-0B84-473D-B1BB-571167D1E2B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206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745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767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62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9440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85306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3264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04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85210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396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5230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45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6226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8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27982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0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64541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49337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9017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4649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0360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9476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382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31520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92442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8916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85839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6912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8329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of something that can be</a:t>
            </a:r>
            <a:r>
              <a:rPr lang="en-US" baseline="0" dirty="0" smtClean="0"/>
              <a:t> done with J5</a:t>
            </a:r>
          </a:p>
          <a:p>
            <a:r>
              <a:rPr lang="en-US" baseline="0" dirty="0" smtClean="0"/>
              <a:t>Demo of the final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927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9507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4946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33220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44313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610F-0B84-473D-B1BB-571167D1E2BC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44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tags" Target="../tags/tag1.xml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1" Type="http://schemas.openxmlformats.org/officeDocument/2006/relationships/vmlDrawing" Target="../drawings/vmlDrawing2.v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1" Type="http://schemas.openxmlformats.org/officeDocument/2006/relationships/vmlDrawing" Target="../drawings/vmlDrawing4.v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1" Type="http://schemas.openxmlformats.org/officeDocument/2006/relationships/vmlDrawing" Target="../drawings/vmlDrawing5.v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1" Type="http://schemas.openxmlformats.org/officeDocument/2006/relationships/vmlDrawing" Target="../drawings/vmlDrawing6.v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.wmf"/><Relationship Id="rId1" Type="http://schemas.openxmlformats.org/officeDocument/2006/relationships/vmlDrawing" Target="../drawings/vmlDrawing7.vml"/><Relationship Id="rId2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82115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0" y="1122406"/>
            <a:ext cx="4084320" cy="124854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 sur deux lignes</a:t>
            </a:r>
            <a:endParaRPr lang="en-CA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82643" y="5378251"/>
            <a:ext cx="1589157" cy="26054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sz="9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www.spiria.com</a:t>
            </a:r>
            <a:endParaRPr lang="en-US" sz="9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269545" y="5257387"/>
            <a:ext cx="435455" cy="0"/>
          </a:xfrm>
          <a:prstGeom prst="line">
            <a:avLst/>
          </a:prstGeom>
          <a:ln>
            <a:solidFill>
              <a:srgbClr val="B9BA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43" y="4556891"/>
            <a:ext cx="1719217" cy="58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42" y="1120003"/>
            <a:ext cx="1521919" cy="327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029200"/>
            <a:ext cx="7330748" cy="585192"/>
          </a:xfrm>
        </p:spPr>
        <p:txBody>
          <a:bodyPr/>
          <a:lstStyle>
            <a:lvl1pPr>
              <a:defRPr sz="3600" b="0" i="0" baseline="0">
                <a:solidFill>
                  <a:schemeClr val="bg1"/>
                </a:solidFill>
                <a:latin typeface="Roboto Slab Thin" charset="0"/>
                <a:ea typeface="Roboto Slab Thin" charset="0"/>
                <a:cs typeface="Roboto Slab Thin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838200" y="4724400"/>
            <a:ext cx="7330748" cy="304800"/>
          </a:xfrm>
        </p:spPr>
        <p:txBody>
          <a:bodyPr>
            <a:normAutofit/>
          </a:bodyPr>
          <a:lstStyle>
            <a:lvl1pPr>
              <a:defRPr sz="1400" b="1" i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2286000"/>
            <a:ext cx="7290055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fld id="{43721677-CBE2-4CC0-97F9-E0979B41DE1A}" type="datetime1">
              <a:rPr lang="en-US" smtClean="0"/>
              <a:t>1/20/17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/>
          <a:lstStyle>
            <a:lvl1pPr>
              <a:defRPr sz="135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58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couverture / 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2602522" y="1268760"/>
            <a:ext cx="5291797" cy="79208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</a:t>
            </a:r>
          </a:p>
          <a:p>
            <a:r>
              <a:rPr lang="fr-FR" dirty="0" smtClean="0"/>
              <a:t>du masque</a:t>
            </a:r>
            <a:endParaRPr lang="en-CA" dirty="0"/>
          </a:p>
        </p:txBody>
      </p:sp>
      <p:sp>
        <p:nvSpPr>
          <p:cNvPr id="24" name="TextBox 23"/>
          <p:cNvSpPr txBox="1"/>
          <p:nvPr userDrawn="1">
            <p:custDataLst>
              <p:tags r:id="rId1"/>
            </p:custDataLst>
          </p:nvPr>
        </p:nvSpPr>
        <p:spPr>
          <a:xfrm>
            <a:off x="4860032" y="5311368"/>
            <a:ext cx="30342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A" sz="650" b="1" dirty="0" smtClean="0">
                <a:solidFill>
                  <a:srgbClr val="B6B6B6"/>
                </a:solidFill>
                <a:latin typeface="CartoGothic Std" pitchFamily="34" charset="0"/>
                <a:cs typeface="Open Sans" panose="020B0606030504020204" pitchFamily="34" charset="0"/>
              </a:rPr>
              <a:t>		          </a:t>
            </a:r>
          </a:p>
          <a:p>
            <a:pPr algn="r"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A" sz="65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DOCUMENT CONFIDENTIEL, TOUT DROIT RÉSERVÉ</a:t>
            </a:r>
            <a:endParaRPr lang="en-CA" sz="65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" panose="020B0606030504020204" pitchFamily="34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3926022"/>
            <a:ext cx="126291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 userDrawn="1"/>
        </p:nvCxnSpPr>
        <p:spPr>
          <a:xfrm>
            <a:off x="1296043" y="4346016"/>
            <a:ext cx="323629" cy="0"/>
          </a:xfrm>
          <a:prstGeom prst="line">
            <a:avLst/>
          </a:prstGeom>
          <a:ln>
            <a:solidFill>
              <a:srgbClr val="B9BA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6"/>
          <p:cNvSpPr>
            <a:spLocks noGrp="1"/>
          </p:cNvSpPr>
          <p:nvPr>
            <p:ph sz="quarter" idx="15" hasCustomPrompt="1"/>
          </p:nvPr>
        </p:nvSpPr>
        <p:spPr>
          <a:xfrm>
            <a:off x="3131840" y="4800532"/>
            <a:ext cx="4773630" cy="428668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 b="0" u="none" cap="all" baseline="0">
                <a:solidFill>
                  <a:schemeClr val="tx2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FR" dirty="0" smtClean="0"/>
              <a:t>WITH NAME, </a:t>
            </a:r>
            <a:r>
              <a:rPr lang="fr-FR" dirty="0" err="1" smtClean="0"/>
              <a:t>title</a:t>
            </a:r>
            <a:endParaRPr lang="fr-FR" dirty="0" smtClean="0"/>
          </a:p>
          <a:p>
            <a:pPr lvl="0"/>
            <a:r>
              <a:rPr lang="fr-FR" dirty="0" smtClean="0"/>
              <a:t>AND NAME, TITLE</a:t>
            </a:r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2613740" y="2209800"/>
            <a:ext cx="2808288" cy="431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6F6F6F"/>
                </a:solidFill>
                <a:latin typeface="+mj-lt"/>
              </a:defRPr>
            </a:lvl1pPr>
          </a:lstStyle>
          <a:p>
            <a:pPr lvl="0"/>
            <a:r>
              <a:rPr lang="fr-CA" dirty="0" smtClean="0"/>
              <a:t>Date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3810000" y="3810000"/>
            <a:ext cx="4098388" cy="20899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6F6F6F"/>
                </a:solidFill>
                <a:latin typeface="Open Sans" panose="020B0606030504020204" pitchFamily="34" charset="0"/>
              </a:rPr>
              <a:t>PRESENTED BY</a:t>
            </a:r>
          </a:p>
          <a:p>
            <a:pPr algn="r"/>
            <a:endParaRPr lang="en-US" sz="1200" dirty="0" smtClean="0">
              <a:latin typeface="Open Sans" panose="020B0606030504020204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6043" y="1263394"/>
            <a:ext cx="1260475" cy="12239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fr-CA" dirty="0" smtClean="0"/>
              <a:t>Logo</a:t>
            </a:r>
          </a:p>
          <a:p>
            <a:r>
              <a:rPr lang="fr-CA" dirty="0" smtClean="0"/>
              <a:t>compagnie</a:t>
            </a:r>
            <a:endParaRPr lang="en-US" dirty="0"/>
          </a:p>
        </p:txBody>
      </p:sp>
      <p:sp>
        <p:nvSpPr>
          <p:cNvPr id="30" name="Content Placeholder 26"/>
          <p:cNvSpPr>
            <a:spLocks noGrp="1"/>
          </p:cNvSpPr>
          <p:nvPr>
            <p:ph sz="quarter" idx="10" hasCustomPrompt="1"/>
          </p:nvPr>
        </p:nvSpPr>
        <p:spPr>
          <a:xfrm>
            <a:off x="3131840" y="4077072"/>
            <a:ext cx="4773630" cy="403912"/>
          </a:xfrm>
        </p:spPr>
        <p:txBody>
          <a:bodyPr>
            <a:normAutofit/>
          </a:bodyPr>
          <a:lstStyle>
            <a:lvl1pPr marL="0" indent="0" algn="r">
              <a:buNone/>
              <a:defRPr sz="2000" b="1" u="none" cap="all" baseline="0">
                <a:solidFill>
                  <a:schemeClr val="tx2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NAME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1" hasCustomPrompt="1"/>
          </p:nvPr>
        </p:nvSpPr>
        <p:spPr>
          <a:xfrm>
            <a:off x="3131840" y="4429334"/>
            <a:ext cx="4773630" cy="295066"/>
          </a:xfrm>
        </p:spPr>
        <p:txBody>
          <a:bodyPr>
            <a:normAutofit/>
          </a:bodyPr>
          <a:lstStyle>
            <a:lvl1pPr marL="0" indent="0" algn="r">
              <a:buNone/>
              <a:defRPr sz="1400" b="0" cap="none" baseline="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</a:defRPr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43" y="5099756"/>
            <a:ext cx="1483200" cy="50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10000"/>
            <a:ext cx="1174214" cy="4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6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es mat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052" y="809337"/>
            <a:ext cx="7246340" cy="45942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r>
              <a:rPr lang="en-CA" sz="2400" dirty="0" smtClean="0">
                <a:latin typeface="Roboto Slab" pitchFamily="2" charset="0"/>
                <a:ea typeface="Roboto Slab" pitchFamily="2" charset="0"/>
              </a:rPr>
              <a:t>Table</a:t>
            </a:r>
            <a:r>
              <a:rPr lang="en-CA" sz="2400" baseline="0" dirty="0" smtClean="0">
                <a:latin typeface="Roboto Slab" pitchFamily="2" charset="0"/>
                <a:ea typeface="Roboto Slab" pitchFamily="2" charset="0"/>
              </a:rPr>
              <a:t> Of Content</a:t>
            </a:r>
            <a:endParaRPr lang="en-US" sz="2400" dirty="0" smtClean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54052" y="809337"/>
            <a:ext cx="7246340" cy="45942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endParaRPr lang="en-US" sz="2400" dirty="0" smtClean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Content Placeholder 1"/>
          <p:cNvSpPr>
            <a:spLocks noGrp="1"/>
          </p:cNvSpPr>
          <p:nvPr>
            <p:ph idx="4294967295"/>
          </p:nvPr>
        </p:nvSpPr>
        <p:spPr>
          <a:xfrm>
            <a:off x="884724" y="1606498"/>
            <a:ext cx="7344816" cy="417646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Box 21"/>
          <p:cNvSpPr txBox="1"/>
          <p:nvPr userDrawn="1">
            <p:custDataLst>
              <p:tags r:id="rId2"/>
            </p:custDataLst>
          </p:nvPr>
        </p:nvSpPr>
        <p:spPr>
          <a:xfrm>
            <a:off x="5257800" y="5867400"/>
            <a:ext cx="303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A" sz="700" b="1" dirty="0" smtClean="0">
                <a:solidFill>
                  <a:srgbClr val="6F6F6F"/>
                </a:solidFill>
                <a:latin typeface="CartoGothic Std" pitchFamily="34" charset="0"/>
                <a:cs typeface="Open Sans" panose="020B0606030504020204" pitchFamily="34" charset="0"/>
              </a:rPr>
              <a:t>		          </a:t>
            </a:r>
          </a:p>
          <a:p>
            <a:pPr algn="r"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A" sz="700" dirty="0" smtClean="0">
                <a:solidFill>
                  <a:srgbClr val="6F6F6F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CONFIDENTIAL</a:t>
            </a:r>
            <a:r>
              <a:rPr lang="fr-CA" sz="700" baseline="0" dirty="0" smtClean="0">
                <a:solidFill>
                  <a:srgbClr val="6F6F6F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 DOCUMENT</a:t>
            </a:r>
            <a:r>
              <a:rPr lang="fr-CA" sz="700" dirty="0" smtClean="0">
                <a:solidFill>
                  <a:srgbClr val="6F6F6F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, ALL RIGHTS RESERVED</a:t>
            </a:r>
            <a:endParaRPr lang="en-CA" sz="700" dirty="0">
              <a:solidFill>
                <a:srgbClr val="6F6F6F"/>
              </a:solidFill>
              <a:latin typeface="Roboto Slab" pitchFamily="2" charset="0"/>
              <a:ea typeface="Roboto Slab" pitchFamily="2" charset="0"/>
              <a:cs typeface="Open Sans" panose="020B0606030504020204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954302391"/>
              </p:ext>
            </p:extLst>
          </p:nvPr>
        </p:nvGraphicFramePr>
        <p:xfrm>
          <a:off x="914400" y="6019800"/>
          <a:ext cx="558800" cy="11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Image" r:id="rId4" imgW="5079240" imgH="1002960" progId="Photoshop.Image.16">
                  <p:embed/>
                </p:oleObj>
              </mc:Choice>
              <mc:Fallback>
                <p:oleObj name="Image" r:id="rId4" imgW="5079240" imgH="10029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019800"/>
                        <a:ext cx="558800" cy="11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9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47904" y="725096"/>
            <a:ext cx="7534096" cy="58519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8" name="Content Placeholder 1"/>
          <p:cNvSpPr>
            <a:spLocks noGrp="1"/>
          </p:cNvSpPr>
          <p:nvPr>
            <p:ph idx="4294967295"/>
          </p:nvPr>
        </p:nvSpPr>
        <p:spPr>
          <a:xfrm>
            <a:off x="884724" y="1606498"/>
            <a:ext cx="7344816" cy="4176464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40234862"/>
              </p:ext>
            </p:extLst>
          </p:nvPr>
        </p:nvGraphicFramePr>
        <p:xfrm>
          <a:off x="914400" y="6019800"/>
          <a:ext cx="558800" cy="11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Image" r:id="rId3" imgW="5079240" imgH="1002960" progId="Photoshop.Image.16">
                  <p:embed/>
                </p:oleObj>
              </mc:Choice>
              <mc:Fallback>
                <p:oleObj name="Image" r:id="rId3" imgW="5079240" imgH="10029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019800"/>
                        <a:ext cx="558800" cy="11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873115"/>
            <a:ext cx="316175" cy="25704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787487" y="5782962"/>
            <a:ext cx="1436425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sz="1100" dirty="0" smtClean="0">
                <a:latin typeface="+mj-lt"/>
              </a:rPr>
              <a:t>@</a:t>
            </a:r>
            <a:r>
              <a:rPr lang="en-US" sz="1100" dirty="0" err="1" smtClean="0">
                <a:latin typeface="+mj-lt"/>
              </a:rPr>
              <a:t>joel</a:t>
            </a:r>
            <a:r>
              <a:rPr lang="en-US" sz="1100" dirty="0" smtClean="0">
                <a:latin typeface="+mj-lt"/>
              </a:rPr>
              <a:t>__lord</a:t>
            </a:r>
          </a:p>
          <a:p>
            <a:pPr algn="r"/>
            <a:r>
              <a:rPr lang="en-US" sz="1100" dirty="0" smtClean="0">
                <a:latin typeface="+mj-lt"/>
              </a:rPr>
              <a:t>@</a:t>
            </a:r>
            <a:r>
              <a:rPr lang="en-US" sz="1100" dirty="0" err="1" smtClean="0">
                <a:latin typeface="+mj-lt"/>
              </a:rPr>
              <a:t>ConUHacks</a:t>
            </a:r>
            <a:endParaRPr lang="en-US" sz="1100" dirty="0" smtClean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age de section - sépar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048" y="4406900"/>
            <a:ext cx="7494320" cy="1362075"/>
          </a:xfrm>
        </p:spPr>
        <p:txBody>
          <a:bodyPr anchor="t"/>
          <a:lstStyle>
            <a:lvl1pPr algn="l">
              <a:defRPr sz="3600" b="0" i="0" cap="none" baseline="0">
                <a:latin typeface="Roboto Slab thin" pitchFamily="2" charset="0"/>
                <a:ea typeface="Roboto Slab thin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048" y="2852936"/>
            <a:ext cx="749432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400" cap="all" baseline="0">
                <a:solidFill>
                  <a:srgbClr val="E02E3B"/>
                </a:solidFill>
                <a:latin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7" name="TextBox 21"/>
          <p:cNvSpPr txBox="1"/>
          <p:nvPr userDrawn="1">
            <p:custDataLst>
              <p:tags r:id="rId2"/>
            </p:custDataLst>
          </p:nvPr>
        </p:nvSpPr>
        <p:spPr>
          <a:xfrm>
            <a:off x="5257800" y="5867400"/>
            <a:ext cx="303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A" sz="700" b="1" dirty="0" smtClean="0">
                <a:solidFill>
                  <a:srgbClr val="6F6F6F"/>
                </a:solidFill>
                <a:latin typeface="CartoGothic Std" pitchFamily="34" charset="0"/>
                <a:cs typeface="Open Sans" panose="020B0606030504020204" pitchFamily="34" charset="0"/>
              </a:rPr>
              <a:t>		          </a:t>
            </a:r>
          </a:p>
          <a:p>
            <a:pPr algn="r"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A" sz="700" dirty="0" smtClean="0">
                <a:solidFill>
                  <a:srgbClr val="6F6F6F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CONFIDENTIAL</a:t>
            </a:r>
            <a:r>
              <a:rPr lang="fr-CA" sz="700" baseline="0" dirty="0" smtClean="0">
                <a:solidFill>
                  <a:srgbClr val="6F6F6F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 DOCUMENT</a:t>
            </a:r>
            <a:r>
              <a:rPr lang="fr-CA" sz="700" dirty="0" smtClean="0">
                <a:solidFill>
                  <a:srgbClr val="6F6F6F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, ALL RIGHTS RESERVED</a:t>
            </a:r>
            <a:endParaRPr lang="en-CA" sz="700" dirty="0">
              <a:solidFill>
                <a:srgbClr val="6F6F6F"/>
              </a:solidFill>
              <a:latin typeface="Roboto Slab" pitchFamily="2" charset="0"/>
              <a:ea typeface="Roboto Slab" pitchFamily="2" charset="0"/>
              <a:cs typeface="Open Sans" panose="020B060603050402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40234862"/>
              </p:ext>
            </p:extLst>
          </p:nvPr>
        </p:nvGraphicFramePr>
        <p:xfrm>
          <a:off x="914400" y="6019800"/>
          <a:ext cx="558800" cy="11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Image" r:id="rId4" imgW="5079240" imgH="1002960" progId="Photoshop.Image.16">
                  <p:embed/>
                </p:oleObj>
              </mc:Choice>
              <mc:Fallback>
                <p:oleObj name="Image" r:id="rId4" imgW="5079240" imgH="10029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019800"/>
                        <a:ext cx="558800" cy="11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eux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855014" y="1412776"/>
            <a:ext cx="7317386" cy="381719"/>
          </a:xfrm>
        </p:spPr>
        <p:txBody>
          <a:bodyPr anchor="t">
            <a:normAutofit/>
          </a:bodyPr>
          <a:lstStyle>
            <a:lvl1pPr marL="0" indent="0">
              <a:buNone/>
              <a:defRPr sz="1600" b="0" cap="all" baseline="0">
                <a:solidFill>
                  <a:srgbClr val="E02E3B"/>
                </a:solidFill>
                <a:latin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47904" y="725096"/>
            <a:ext cx="7534096" cy="58519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Content Placeholder 1"/>
          <p:cNvSpPr>
            <a:spLocks noGrp="1"/>
          </p:cNvSpPr>
          <p:nvPr>
            <p:ph idx="4294967295"/>
          </p:nvPr>
        </p:nvSpPr>
        <p:spPr>
          <a:xfrm>
            <a:off x="862422" y="1916832"/>
            <a:ext cx="3493554" cy="386613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Content Placeholder 1"/>
          <p:cNvSpPr>
            <a:spLocks noGrp="1"/>
          </p:cNvSpPr>
          <p:nvPr>
            <p:ph idx="4294967295"/>
          </p:nvPr>
        </p:nvSpPr>
        <p:spPr>
          <a:xfrm>
            <a:off x="4644008" y="1916832"/>
            <a:ext cx="3493554" cy="386613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40234862"/>
              </p:ext>
            </p:extLst>
          </p:nvPr>
        </p:nvGraphicFramePr>
        <p:xfrm>
          <a:off x="914400" y="6019800"/>
          <a:ext cx="558800" cy="11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Image" r:id="rId3" imgW="5079240" imgH="1002960" progId="Photoshop.Image.16">
                  <p:embed/>
                </p:oleObj>
              </mc:Choice>
              <mc:Fallback>
                <p:oleObj name="Image" r:id="rId3" imgW="5079240" imgH="10029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019800"/>
                        <a:ext cx="558800" cy="11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872029"/>
            <a:ext cx="316175" cy="25704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787487" y="5782962"/>
            <a:ext cx="1436425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@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joel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__lord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@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ConUHacks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- sous-titr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14" y="1412776"/>
            <a:ext cx="7317386" cy="381719"/>
          </a:xfrm>
        </p:spPr>
        <p:txBody>
          <a:bodyPr anchor="t">
            <a:normAutofit/>
          </a:bodyPr>
          <a:lstStyle>
            <a:lvl1pPr marL="0" indent="0">
              <a:buNone/>
              <a:defRPr sz="1600" b="0" cap="all" baseline="0">
                <a:solidFill>
                  <a:srgbClr val="E02E3B"/>
                </a:solidFill>
                <a:latin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47904" y="725096"/>
            <a:ext cx="7534096" cy="58519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4294967295"/>
          </p:nvPr>
        </p:nvSpPr>
        <p:spPr>
          <a:xfrm>
            <a:off x="869856" y="1916832"/>
            <a:ext cx="7344816" cy="386613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40234862"/>
              </p:ext>
            </p:extLst>
          </p:nvPr>
        </p:nvGraphicFramePr>
        <p:xfrm>
          <a:off x="914400" y="6019800"/>
          <a:ext cx="558800" cy="11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name="Image" r:id="rId3" imgW="5079240" imgH="1002960" progId="Photoshop.Image.16">
                  <p:embed/>
                </p:oleObj>
              </mc:Choice>
              <mc:Fallback>
                <p:oleObj name="Image" r:id="rId3" imgW="5079240" imgH="10029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019800"/>
                        <a:ext cx="558800" cy="11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872029"/>
            <a:ext cx="316175" cy="25704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787487" y="5782962"/>
            <a:ext cx="1436425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@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joel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__lord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@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ConUHacks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ob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47904" y="725096"/>
            <a:ext cx="7534096" cy="58519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1"/>
          </p:nvPr>
        </p:nvSpPr>
        <p:spPr>
          <a:xfrm>
            <a:off x="855014" y="1412776"/>
            <a:ext cx="7317386" cy="381719"/>
          </a:xfrm>
        </p:spPr>
        <p:txBody>
          <a:bodyPr anchor="t">
            <a:normAutofit/>
          </a:bodyPr>
          <a:lstStyle>
            <a:lvl1pPr marL="0" indent="0">
              <a:buNone/>
              <a:defRPr sz="1600" b="0" cap="all" baseline="0">
                <a:solidFill>
                  <a:srgbClr val="E02E3B"/>
                </a:solidFill>
                <a:latin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idx="4294967295" hasCustomPrompt="1"/>
          </p:nvPr>
        </p:nvSpPr>
        <p:spPr>
          <a:xfrm>
            <a:off x="862422" y="1916832"/>
            <a:ext cx="2989498" cy="386613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 smtClean="0"/>
              <a:t>Petite description</a:t>
            </a:r>
            <a:endParaRPr lang="en-US" dirty="0"/>
          </a:p>
        </p:txBody>
      </p:sp>
      <p:sp>
        <p:nvSpPr>
          <p:cNvPr id="18" name="Content Placeholder 1"/>
          <p:cNvSpPr>
            <a:spLocks noGrp="1"/>
          </p:cNvSpPr>
          <p:nvPr>
            <p:ph idx="4294967295" hasCustomPrompt="1"/>
          </p:nvPr>
        </p:nvSpPr>
        <p:spPr>
          <a:xfrm>
            <a:off x="3995936" y="1916832"/>
            <a:ext cx="4141626" cy="386613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dirty="0" smtClean="0"/>
              <a:t>Un </a:t>
            </a:r>
            <a:r>
              <a:rPr lang="en-US" dirty="0" err="1" smtClean="0"/>
              <a:t>diagramme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40234862"/>
              </p:ext>
            </p:extLst>
          </p:nvPr>
        </p:nvGraphicFramePr>
        <p:xfrm>
          <a:off x="914400" y="6019800"/>
          <a:ext cx="558800" cy="11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name="Image" r:id="rId3" imgW="5079240" imgH="1002960" progId="Photoshop.Image.16">
                  <p:embed/>
                </p:oleObj>
              </mc:Choice>
              <mc:Fallback>
                <p:oleObj name="Image" r:id="rId3" imgW="5079240" imgH="10029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019800"/>
                        <a:ext cx="558800" cy="11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872029"/>
            <a:ext cx="316175" cy="257048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787487" y="5782962"/>
            <a:ext cx="1436425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@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joel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__lord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@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/>
                <a:ea typeface="+mn-ea"/>
                <a:cs typeface="+mn-cs"/>
              </a:rPr>
              <a:t>ConUHacks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Slab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centr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21088"/>
            <a:ext cx="5486400" cy="566738"/>
          </a:xfrm>
        </p:spPr>
        <p:txBody>
          <a:bodyPr anchor="b"/>
          <a:lstStyle>
            <a:lvl1pPr algn="l">
              <a:defRPr sz="2000" b="0">
                <a:latin typeface="Roboto Slab light" pitchFamily="2" charset="0"/>
                <a:ea typeface="Roboto Slab light" pitchFamily="2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1680" y="980728"/>
            <a:ext cx="5486400" cy="2880321"/>
          </a:xfrm>
        </p:spPr>
        <p:txBody>
          <a:bodyPr>
            <a:normAutofit/>
          </a:bodyPr>
          <a:lstStyle>
            <a:lvl1pPr marL="0" indent="0">
              <a:buNone/>
              <a:defRPr sz="1600" cap="all" baseline="0">
                <a:solidFill>
                  <a:schemeClr val="tx2"/>
                </a:solidFill>
                <a:latin typeface="Open Sans" panose="020B06060305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787826"/>
            <a:ext cx="5486400" cy="509934"/>
          </a:xfrm>
        </p:spPr>
        <p:txBody>
          <a:bodyPr/>
          <a:lstStyle>
            <a:lvl1pPr marL="0" indent="0">
              <a:buNone/>
              <a:defRPr sz="1400">
                <a:latin typeface="Open Sans" panose="020B06060305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8" name="TextBox 21"/>
          <p:cNvSpPr txBox="1"/>
          <p:nvPr userDrawn="1">
            <p:custDataLst>
              <p:tags r:id="rId2"/>
            </p:custDataLst>
          </p:nvPr>
        </p:nvSpPr>
        <p:spPr>
          <a:xfrm>
            <a:off x="5257800" y="5867400"/>
            <a:ext cx="303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A" sz="700" b="1" dirty="0" smtClean="0">
                <a:solidFill>
                  <a:srgbClr val="6F6F6F"/>
                </a:solidFill>
                <a:latin typeface="CartoGothic Std" pitchFamily="34" charset="0"/>
                <a:cs typeface="Open Sans" panose="020B0606030504020204" pitchFamily="34" charset="0"/>
              </a:rPr>
              <a:t>		          </a:t>
            </a:r>
          </a:p>
          <a:p>
            <a:pPr algn="r"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A" sz="700" dirty="0" smtClean="0">
                <a:solidFill>
                  <a:srgbClr val="6F6F6F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CONFIDENTIAL</a:t>
            </a:r>
            <a:r>
              <a:rPr lang="fr-CA" sz="700" baseline="0" dirty="0" smtClean="0">
                <a:solidFill>
                  <a:srgbClr val="6F6F6F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 DOCUMENT</a:t>
            </a:r>
            <a:r>
              <a:rPr lang="fr-CA" sz="700" dirty="0" smtClean="0">
                <a:solidFill>
                  <a:srgbClr val="6F6F6F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, ALL RIGHTS RESERVED</a:t>
            </a:r>
            <a:endParaRPr lang="en-CA" sz="700" dirty="0">
              <a:solidFill>
                <a:srgbClr val="6F6F6F"/>
              </a:solidFill>
              <a:latin typeface="Roboto Slab" pitchFamily="2" charset="0"/>
              <a:ea typeface="Roboto Slab" pitchFamily="2" charset="0"/>
              <a:cs typeface="Open Sans" panose="020B0606030504020204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40234862"/>
              </p:ext>
            </p:extLst>
          </p:nvPr>
        </p:nvGraphicFramePr>
        <p:xfrm>
          <a:off x="914400" y="6019800"/>
          <a:ext cx="558800" cy="11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Image" r:id="rId4" imgW="5079240" imgH="1002960" progId="Photoshop.Image.16">
                  <p:embed/>
                </p:oleObj>
              </mc:Choice>
              <mc:Fallback>
                <p:oleObj name="Image" r:id="rId4" imgW="5079240" imgH="10029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019800"/>
                        <a:ext cx="558800" cy="11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652" y="662466"/>
            <a:ext cx="7330748" cy="585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870" y="1600201"/>
            <a:ext cx="730053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kern="1200">
          <a:solidFill>
            <a:schemeClr val="tx1"/>
          </a:solidFill>
          <a:latin typeface="Roboto Slab regular" pitchFamily="2" charset="0"/>
          <a:ea typeface="Roboto Slab regular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6F6F6F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6F6F6F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6F6F6F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6F6F6F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rgbClr val="6F6F6F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mata/arduino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johnny-five.io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firmata/arduino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1116845"/>
            <a:ext cx="3779520" cy="1248545"/>
          </a:xfrm>
        </p:spPr>
        <p:txBody>
          <a:bodyPr/>
          <a:lstStyle/>
          <a:p>
            <a:r>
              <a:rPr lang="fr-CA" dirty="0" smtClean="0"/>
              <a:t>Rise of the </a:t>
            </a:r>
            <a:r>
              <a:rPr lang="fr-CA" dirty="0" err="1" smtClean="0"/>
              <a:t>Nodebots</a:t>
            </a:r>
            <a:endParaRPr lang="fr-CA" dirty="0"/>
          </a:p>
        </p:txBody>
      </p:sp>
      <p:sp>
        <p:nvSpPr>
          <p:cNvPr id="4" name="TextBox 3"/>
          <p:cNvSpPr txBox="1"/>
          <p:nvPr/>
        </p:nvSpPr>
        <p:spPr>
          <a:xfrm>
            <a:off x="1891430" y="174111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449659" y="479502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628078" y="446048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19600" y="2652328"/>
            <a:ext cx="2667000" cy="457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sz="1000" dirty="0" smtClean="0">
                <a:solidFill>
                  <a:schemeClr val="accent5"/>
                </a:solidFill>
                <a:latin typeface="+mj-lt"/>
              </a:rPr>
              <a:t>Presented By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9600" y="2819400"/>
            <a:ext cx="2667000" cy="457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JOEL LORD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84800" y="5374888"/>
            <a:ext cx="2667000" cy="457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r"/>
            <a:r>
              <a:rPr lang="en-US" sz="1000" dirty="0" err="1" smtClean="0">
                <a:latin typeface="+mj-lt"/>
              </a:rPr>
              <a:t>ConUHacks</a:t>
            </a:r>
            <a:endParaRPr lang="en-US" sz="1000" dirty="0" smtClean="0">
              <a:latin typeface="+mj-lt"/>
            </a:endParaRPr>
          </a:p>
          <a:p>
            <a:pPr algn="r"/>
            <a:r>
              <a:rPr lang="en-US" sz="1000" dirty="0" smtClean="0">
                <a:latin typeface="+mj-lt"/>
              </a:rPr>
              <a:t>January 21</a:t>
            </a:r>
            <a:r>
              <a:rPr lang="en-US" sz="1000" baseline="30000" dirty="0" smtClean="0">
                <a:latin typeface="+mj-lt"/>
              </a:rPr>
              <a:t>st</a:t>
            </a:r>
            <a:r>
              <a:rPr lang="en-US" sz="1000" dirty="0" smtClean="0">
                <a:latin typeface="+mj-lt"/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228866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err="1" smtClean="0">
                <a:latin typeface="Roboto Slab" charset="0"/>
                <a:ea typeface="Roboto Slab" charset="0"/>
                <a:cs typeface="Roboto Slab" charset="0"/>
              </a:rPr>
              <a:t>Arduino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Hardware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513706" y="1425845"/>
            <a:ext cx="3658693" cy="367955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Open Source hardware and software</a:t>
            </a:r>
          </a:p>
          <a:p>
            <a:r>
              <a:rPr lang="en-US" dirty="0" smtClean="0">
                <a:latin typeface="+mj-lt"/>
              </a:rPr>
              <a:t>Uses an </a:t>
            </a:r>
            <a:r>
              <a:rPr lang="en-US" dirty="0" err="1" smtClean="0">
                <a:latin typeface="+mj-lt"/>
              </a:rPr>
              <a:t>ATMega</a:t>
            </a:r>
            <a:r>
              <a:rPr lang="en-US" dirty="0" smtClean="0">
                <a:latin typeface="+mj-lt"/>
              </a:rPr>
              <a:t> programmable chip</a:t>
            </a:r>
          </a:p>
          <a:p>
            <a:r>
              <a:rPr lang="en-US" dirty="0" smtClean="0">
                <a:latin typeface="+mj-lt"/>
              </a:rPr>
              <a:t>Programmable in C</a:t>
            </a:r>
          </a:p>
          <a:p>
            <a:r>
              <a:rPr lang="en-US" dirty="0" smtClean="0">
                <a:latin typeface="+mj-lt"/>
              </a:rPr>
              <a:t>We can use the serial port to send instructions using the Standard </a:t>
            </a:r>
            <a:r>
              <a:rPr lang="en-US" dirty="0" err="1" smtClean="0">
                <a:latin typeface="+mj-lt"/>
              </a:rPr>
              <a:t>Firmata</a:t>
            </a:r>
            <a:r>
              <a:rPr lang="en-US" dirty="0">
                <a:latin typeface="+mj-lt"/>
              </a:rPr>
              <a:t> (</a:t>
            </a:r>
            <a:r>
              <a:rPr lang="en-US" dirty="0">
                <a:latin typeface="+mj-lt"/>
                <a:hlinkClick r:id="rId3"/>
              </a:rPr>
              <a:t>https://</a:t>
            </a:r>
            <a:r>
              <a:rPr lang="en-US" dirty="0" err="1" smtClean="0">
                <a:latin typeface="+mj-lt"/>
                <a:hlinkClick r:id="rId3"/>
              </a:rPr>
              <a:t>github.com</a:t>
            </a:r>
            <a:r>
              <a:rPr lang="en-US" dirty="0" smtClean="0">
                <a:latin typeface="+mj-lt"/>
                <a:hlinkClick r:id="rId3"/>
              </a:rPr>
              <a:t>/</a:t>
            </a:r>
            <a:r>
              <a:rPr lang="en-US" dirty="0" err="1" smtClean="0">
                <a:latin typeface="+mj-lt"/>
                <a:hlinkClick r:id="rId3"/>
              </a:rPr>
              <a:t>firmata</a:t>
            </a:r>
            <a:r>
              <a:rPr lang="en-US" dirty="0" smtClean="0">
                <a:latin typeface="+mj-lt"/>
                <a:hlinkClick r:id="rId3"/>
              </a:rPr>
              <a:t>/</a:t>
            </a:r>
            <a:r>
              <a:rPr lang="en-US" dirty="0" err="1" smtClean="0">
                <a:latin typeface="+mj-lt"/>
                <a:hlinkClick r:id="rId3"/>
              </a:rPr>
              <a:t>arduino</a:t>
            </a:r>
            <a:r>
              <a:rPr lang="en-US" dirty="0" smtClean="0">
                <a:latin typeface="+mj-lt"/>
              </a:rPr>
              <a:t>)</a:t>
            </a:r>
          </a:p>
          <a:p>
            <a:endParaRPr lang="fr-CA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87" y="2401909"/>
            <a:ext cx="2620177" cy="24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HOW BREADBOARD WORKS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Hardware</a:t>
            </a:r>
            <a:endParaRPr lang="fr-CA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02" y="1639496"/>
            <a:ext cx="5610899" cy="36328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2514600"/>
            <a:ext cx="189078" cy="762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4694034"/>
            <a:ext cx="4876800" cy="18276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83281" y="2514600"/>
            <a:ext cx="189078" cy="762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3200" y="3615203"/>
            <a:ext cx="189078" cy="762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RESISTORS AND OHMS LAW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Hardware</a:t>
            </a:r>
            <a:endParaRPr lang="fr-CA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549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COVERING THE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1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err="1" smtClean="0">
                <a:latin typeface="Roboto Slab" charset="0"/>
                <a:ea typeface="Roboto Slab" charset="0"/>
                <a:cs typeface="Roboto Slab" charset="0"/>
              </a:rPr>
              <a:t>Node.js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Software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513706" y="1425845"/>
            <a:ext cx="3658693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</a:t>
            </a:r>
            <a:r>
              <a:rPr lang="en-US" dirty="0"/>
              <a:t>runtime built on Chrome's V8 JavaScript </a:t>
            </a:r>
            <a:r>
              <a:rPr lang="en-US" dirty="0" smtClean="0"/>
              <a:t>engine.</a:t>
            </a:r>
          </a:p>
          <a:p>
            <a:r>
              <a:rPr lang="en-US" dirty="0" smtClean="0"/>
              <a:t>Open Source and available freely</a:t>
            </a:r>
          </a:p>
          <a:p>
            <a:r>
              <a:rPr lang="en-US" dirty="0"/>
              <a:t>Available at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nodejs.org/</a:t>
            </a:r>
            <a:endParaRPr lang="en-US" dirty="0" smtClean="0"/>
          </a:p>
          <a:p>
            <a:endParaRPr lang="fr-CA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87" y="2843441"/>
            <a:ext cx="2620177" cy="16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NPM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Software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513706" y="1425845"/>
            <a:ext cx="3658693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Node Package Manager</a:t>
            </a:r>
          </a:p>
          <a:p>
            <a:r>
              <a:rPr lang="en-US" dirty="0" smtClean="0"/>
              <a:t>Comes out of the box with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Available at </a:t>
            </a:r>
            <a:r>
              <a:rPr lang="en-US" dirty="0" smtClean="0">
                <a:hlinkClick r:id="rId3"/>
              </a:rPr>
              <a:t>https://www.npmjs.com/</a:t>
            </a:r>
            <a:endParaRPr lang="en-US" dirty="0" smtClean="0"/>
          </a:p>
          <a:p>
            <a:endParaRPr lang="fr-CA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87" y="3136361"/>
            <a:ext cx="2620177" cy="101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3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err="1" smtClean="0">
                <a:latin typeface="Roboto Slab" charset="0"/>
                <a:ea typeface="Roboto Slab" charset="0"/>
                <a:cs typeface="Roboto Slab" charset="0"/>
              </a:rPr>
              <a:t>JoHNNY</a:t>
            </a:r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-FIVE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Software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513706" y="1425845"/>
            <a:ext cx="3658693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Available through </a:t>
            </a:r>
            <a:r>
              <a:rPr lang="en-US" dirty="0" err="1" smtClean="0"/>
              <a:t>npm</a:t>
            </a:r>
            <a:endParaRPr lang="en-US" dirty="0" smtClean="0"/>
          </a:p>
          <a:p>
            <a:r>
              <a:rPr lang="en-US" dirty="0">
                <a:latin typeface="+mj-lt"/>
              </a:rPr>
              <a:t>Documentation at </a:t>
            </a:r>
            <a:r>
              <a:rPr lang="en-US" dirty="0">
                <a:latin typeface="+mj-lt"/>
                <a:hlinkClick r:id="rId3"/>
              </a:rPr>
              <a:t>http://</a:t>
            </a:r>
            <a:r>
              <a:rPr lang="en-US" dirty="0" err="1">
                <a:latin typeface="+mj-lt"/>
                <a:hlinkClick r:id="rId3"/>
              </a:rPr>
              <a:t>johnny-five.io</a:t>
            </a:r>
            <a:r>
              <a:rPr lang="en-US" dirty="0">
                <a:latin typeface="+mj-lt"/>
                <a:hlinkClick r:id="rId3"/>
              </a:rPr>
              <a:t>/</a:t>
            </a:r>
            <a:endParaRPr lang="fr-CA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39496"/>
            <a:ext cx="2718474" cy="37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Arduino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GETTING SERIOUS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Install the Standard </a:t>
            </a:r>
            <a:r>
              <a:rPr lang="fr-CA" b="1" dirty="0" err="1" smtClean="0">
                <a:latin typeface="Roboto Slab" charset="0"/>
                <a:ea typeface="Roboto Slab" charset="0"/>
                <a:cs typeface="Roboto Slab" charset="0"/>
              </a:rPr>
              <a:t>Firmata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Setting Up the </a:t>
            </a:r>
            <a:r>
              <a:rPr lang="fr-CA" dirty="0" err="1" smtClean="0"/>
              <a:t>Arduino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To enable communication with the serial port, you need the Standar</a:t>
            </a:r>
            <a:r>
              <a:rPr lang="en-US" dirty="0" smtClean="0"/>
              <a:t>d </a:t>
            </a:r>
            <a:r>
              <a:rPr lang="en-US" dirty="0" err="1" smtClean="0"/>
              <a:t>Firmata</a:t>
            </a:r>
            <a:r>
              <a:rPr lang="en-US" dirty="0" smtClean="0"/>
              <a:t> Plus </a:t>
            </a:r>
            <a:r>
              <a:rPr lang="en-US" dirty="0" err="1" smtClean="0"/>
              <a:t>installated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github.com/firmata/arduino</a:t>
            </a:r>
            <a:endParaRPr lang="en-US" dirty="0"/>
          </a:p>
          <a:p>
            <a:r>
              <a:rPr lang="en-US" dirty="0" smtClean="0"/>
              <a:t>All the boards today come pre-configured</a:t>
            </a:r>
          </a:p>
          <a:p>
            <a:r>
              <a:rPr lang="en-US" dirty="0" smtClean="0"/>
              <a:t>Still, here is how to install it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55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GETTING SERIOUS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8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err="1" smtClean="0">
                <a:latin typeface="Roboto Slab" charset="0"/>
                <a:ea typeface="Roboto Slab" charset="0"/>
                <a:cs typeface="Roboto Slab" charset="0"/>
              </a:rPr>
              <a:t>Joel</a:t>
            </a:r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 Lord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About me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513706" y="1800685"/>
            <a:ext cx="3658693" cy="155211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Javascript </a:t>
            </a:r>
            <a:r>
              <a:rPr lang="en-US" dirty="0" smtClean="0">
                <a:latin typeface="+mj-lt"/>
              </a:rPr>
              <a:t>Junkie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Technology </a:t>
            </a:r>
            <a:r>
              <a:rPr lang="en-US" dirty="0" smtClean="0">
                <a:latin typeface="+mj-lt"/>
              </a:rPr>
              <a:t>enthusiast</a:t>
            </a:r>
          </a:p>
          <a:p>
            <a:r>
              <a:rPr lang="en-US" dirty="0" smtClean="0">
                <a:latin typeface="+mj-lt"/>
              </a:rPr>
              <a:t>Tinkerer</a:t>
            </a:r>
            <a:endParaRPr lang="fr-CA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815" y="3810000"/>
            <a:ext cx="2962584" cy="1022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39" y="2566371"/>
            <a:ext cx="2578100" cy="18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NPM INIT AND DEPENDENCY INSTALL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Setting Up the </a:t>
            </a:r>
            <a:r>
              <a:rPr lang="fr-CA" dirty="0" err="1" smtClean="0"/>
              <a:t>project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Create a new project using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smtClean="0"/>
              <a:t>Install Johnny-Five using </a:t>
            </a:r>
            <a:r>
              <a:rPr lang="en-US" dirty="0" err="1" smtClean="0"/>
              <a:t>npm</a:t>
            </a:r>
            <a:r>
              <a:rPr lang="en-US" dirty="0" smtClean="0"/>
              <a:t> install --save </a:t>
            </a:r>
            <a:r>
              <a:rPr lang="en-US" dirty="0" err="1" smtClean="0"/>
              <a:t>johnny</a:t>
            </a:r>
            <a:r>
              <a:rPr lang="en-US" dirty="0" smtClean="0"/>
              <a:t>-five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670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NPM INIT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&gt; </a:t>
            </a:r>
            <a:r>
              <a:rPr lang="en-US" b="1" dirty="0" err="1" smtClean="0"/>
              <a:t>npm</a:t>
            </a:r>
            <a:r>
              <a:rPr lang="en-US" b="1" dirty="0" smtClean="0"/>
              <a:t> </a:t>
            </a:r>
            <a:r>
              <a:rPr lang="en-US" b="1" dirty="0" err="1" smtClean="0"/>
              <a:t>init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name</a:t>
            </a:r>
            <a:r>
              <a:rPr lang="en-US" dirty="0"/>
              <a:t>: (test) </a:t>
            </a:r>
          </a:p>
          <a:p>
            <a:pPr marL="0" indent="0">
              <a:buNone/>
            </a:pPr>
            <a:r>
              <a:rPr lang="en-US" dirty="0"/>
              <a:t>version: (1.0.0) </a:t>
            </a:r>
          </a:p>
          <a:p>
            <a:pPr marL="0" indent="0">
              <a:buNone/>
            </a:pPr>
            <a:r>
              <a:rPr lang="en-US" dirty="0"/>
              <a:t>description: </a:t>
            </a:r>
          </a:p>
          <a:p>
            <a:pPr marL="0" indent="0">
              <a:buNone/>
            </a:pPr>
            <a:r>
              <a:rPr lang="en-US" dirty="0"/>
              <a:t>entry point: (</a:t>
            </a:r>
            <a:r>
              <a:rPr lang="en-US" dirty="0" err="1"/>
              <a:t>index.js</a:t>
            </a:r>
            <a:r>
              <a:rPr lang="en-US" dirty="0"/>
              <a:t>) </a:t>
            </a:r>
          </a:p>
          <a:p>
            <a:pPr marL="0" indent="0">
              <a:buNone/>
            </a:pPr>
            <a:r>
              <a:rPr lang="en-US" dirty="0"/>
              <a:t>test command: 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repository: </a:t>
            </a:r>
          </a:p>
          <a:p>
            <a:pPr marL="0" indent="0">
              <a:buNone/>
            </a:pPr>
            <a:r>
              <a:rPr lang="en-US" dirty="0"/>
              <a:t>keywords: </a:t>
            </a:r>
          </a:p>
          <a:p>
            <a:pPr marL="0" indent="0">
              <a:buNone/>
            </a:pPr>
            <a:r>
              <a:rPr lang="en-US" dirty="0"/>
              <a:t>author: </a:t>
            </a:r>
          </a:p>
          <a:p>
            <a:pPr marL="0" indent="0">
              <a:buNone/>
            </a:pPr>
            <a:r>
              <a:rPr lang="en-US" dirty="0"/>
              <a:t>license: (ISC) </a:t>
            </a:r>
          </a:p>
          <a:p>
            <a:pPr marL="0" indent="0">
              <a:buNone/>
            </a:pPr>
            <a:r>
              <a:rPr lang="en-US" dirty="0"/>
              <a:t>About to write to /Users/</a:t>
            </a:r>
            <a:r>
              <a:rPr lang="en-US" dirty="0" err="1"/>
              <a:t>jlord</a:t>
            </a:r>
            <a:r>
              <a:rPr lang="en-US" dirty="0"/>
              <a:t>/Documents/Projects/test/</a:t>
            </a:r>
            <a:r>
              <a:rPr lang="en-US" dirty="0" err="1"/>
              <a:t>package.json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"name": "test",</a:t>
            </a:r>
          </a:p>
          <a:p>
            <a:pPr marL="0" indent="0">
              <a:buNone/>
            </a:pPr>
            <a:r>
              <a:rPr lang="en-US" dirty="0"/>
              <a:t>  "version": "1.0.0",</a:t>
            </a:r>
          </a:p>
          <a:p>
            <a:pPr marL="0" indent="0">
              <a:buNone/>
            </a:pPr>
            <a:r>
              <a:rPr lang="en-US" dirty="0"/>
              <a:t>  "description": "",</a:t>
            </a:r>
          </a:p>
          <a:p>
            <a:pPr marL="0" indent="0">
              <a:buNone/>
            </a:pPr>
            <a:r>
              <a:rPr lang="en-US" dirty="0"/>
              <a:t>  "main": "</a:t>
            </a:r>
            <a:r>
              <a:rPr lang="en-US" dirty="0" err="1"/>
              <a:t>index.js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  "scripts": {</a:t>
            </a:r>
          </a:p>
          <a:p>
            <a:pPr marL="0" indent="0">
              <a:buNone/>
            </a:pPr>
            <a:r>
              <a:rPr lang="en-US" dirty="0"/>
              <a:t>    "test": "echo \"Error: no test specified\" &amp;&amp; exit 1"</a:t>
            </a:r>
          </a:p>
          <a:p>
            <a:pPr marL="0" indent="0">
              <a:buNone/>
            </a:pPr>
            <a:r>
              <a:rPr lang="en-US" dirty="0"/>
              <a:t>  },</a:t>
            </a:r>
          </a:p>
          <a:p>
            <a:pPr marL="0" indent="0">
              <a:buNone/>
            </a:pPr>
            <a:r>
              <a:rPr lang="en-US" dirty="0"/>
              <a:t>  "author": "",</a:t>
            </a:r>
          </a:p>
          <a:p>
            <a:pPr marL="0" indent="0">
              <a:buNone/>
            </a:pPr>
            <a:r>
              <a:rPr lang="en-US" dirty="0"/>
              <a:t>  "license": "ISC"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Is this ok? (yes)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4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NPM install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869856" y="1916832"/>
            <a:ext cx="7344816" cy="386613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&gt; </a:t>
            </a:r>
            <a:r>
              <a:rPr lang="en-US" b="1" dirty="0" err="1" smtClean="0"/>
              <a:t>npm</a:t>
            </a:r>
            <a:r>
              <a:rPr lang="en-US" b="1" dirty="0" smtClean="0"/>
              <a:t> </a:t>
            </a:r>
            <a:r>
              <a:rPr lang="en-US" b="1" dirty="0"/>
              <a:t>install --save </a:t>
            </a:r>
            <a:r>
              <a:rPr lang="en-US" b="1" dirty="0" err="1"/>
              <a:t>johnny</a:t>
            </a:r>
            <a:r>
              <a:rPr lang="en-US" b="1" dirty="0"/>
              <a:t>-five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WARN </a:t>
            </a:r>
            <a:r>
              <a:rPr lang="en-US" dirty="0" err="1"/>
              <a:t>package.json</a:t>
            </a:r>
            <a:r>
              <a:rPr lang="en-US" dirty="0"/>
              <a:t> test@1.0.0 No description</a:t>
            </a:r>
          </a:p>
          <a:p>
            <a:pPr marL="0" indent="0">
              <a:buNone/>
            </a:pPr>
            <a:r>
              <a:rPr lang="en-US" dirty="0" err="1"/>
              <a:t>npm</a:t>
            </a:r>
            <a:r>
              <a:rPr lang="en-US" dirty="0"/>
              <a:t> WARN </a:t>
            </a:r>
            <a:r>
              <a:rPr lang="en-US" dirty="0" err="1"/>
              <a:t>package.json</a:t>
            </a:r>
            <a:r>
              <a:rPr lang="en-US" dirty="0"/>
              <a:t> test@1.0.0 No repository field.</a:t>
            </a:r>
          </a:p>
          <a:p>
            <a:pPr marL="0" indent="0">
              <a:buNone/>
            </a:pPr>
            <a:r>
              <a:rPr lang="en-US" dirty="0" err="1"/>
              <a:t>npm</a:t>
            </a:r>
            <a:r>
              <a:rPr lang="en-US" dirty="0"/>
              <a:t> WARN </a:t>
            </a:r>
            <a:r>
              <a:rPr lang="en-US" dirty="0" err="1"/>
              <a:t>package.json</a:t>
            </a:r>
            <a:r>
              <a:rPr lang="en-US" dirty="0"/>
              <a:t> test@1.0.0 No README data</a:t>
            </a:r>
          </a:p>
          <a:p>
            <a:pPr marL="0" indent="0">
              <a:buNone/>
            </a:pPr>
            <a:r>
              <a:rPr lang="en-US" dirty="0"/>
              <a:t>\</a:t>
            </a:r>
          </a:p>
          <a:p>
            <a:pPr marL="0" indent="0">
              <a:buNone/>
            </a:pPr>
            <a:r>
              <a:rPr lang="en-US" dirty="0"/>
              <a:t>&gt; serialport@4.0.7 install /Users/</a:t>
            </a:r>
            <a:r>
              <a:rPr lang="en-US" dirty="0" err="1"/>
              <a:t>jlord</a:t>
            </a:r>
            <a:r>
              <a:rPr lang="en-US" dirty="0"/>
              <a:t>/Documents/Projects/test/</a:t>
            </a:r>
            <a:r>
              <a:rPr lang="en-US" dirty="0" err="1"/>
              <a:t>node_modules</a:t>
            </a:r>
            <a:r>
              <a:rPr lang="en-US" dirty="0"/>
              <a:t>/</a:t>
            </a:r>
            <a:r>
              <a:rPr lang="en-US" dirty="0" err="1"/>
              <a:t>johnny</a:t>
            </a:r>
            <a:r>
              <a:rPr lang="en-US" dirty="0"/>
              <a:t>-five/</a:t>
            </a:r>
            <a:r>
              <a:rPr lang="en-US" dirty="0" err="1"/>
              <a:t>node_modules</a:t>
            </a:r>
            <a:r>
              <a:rPr lang="en-US" dirty="0"/>
              <a:t>/</a:t>
            </a:r>
            <a:r>
              <a:rPr lang="en-US" dirty="0" err="1"/>
              <a:t>serialport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&gt; node-pre-gyp install --fallback-to-build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serialport</a:t>
            </a:r>
            <a:r>
              <a:rPr lang="en-US" dirty="0"/>
              <a:t>] Success: "/Users/</a:t>
            </a:r>
            <a:r>
              <a:rPr lang="en-US" dirty="0" err="1"/>
              <a:t>jlord</a:t>
            </a:r>
            <a:r>
              <a:rPr lang="en-US" dirty="0"/>
              <a:t>/Documents/Projects/test/</a:t>
            </a:r>
            <a:r>
              <a:rPr lang="en-US" dirty="0" err="1"/>
              <a:t>node_modules</a:t>
            </a:r>
            <a:r>
              <a:rPr lang="en-US" dirty="0"/>
              <a:t>/</a:t>
            </a:r>
            <a:r>
              <a:rPr lang="en-US" dirty="0" err="1"/>
              <a:t>johnny</a:t>
            </a:r>
            <a:r>
              <a:rPr lang="en-US" dirty="0"/>
              <a:t>-five/</a:t>
            </a:r>
            <a:r>
              <a:rPr lang="en-US" dirty="0" err="1"/>
              <a:t>node_modules</a:t>
            </a:r>
            <a:r>
              <a:rPr lang="en-US" dirty="0"/>
              <a:t>/</a:t>
            </a:r>
            <a:r>
              <a:rPr lang="en-US" dirty="0" err="1"/>
              <a:t>serialport</a:t>
            </a:r>
            <a:r>
              <a:rPr lang="en-US" dirty="0"/>
              <a:t>/build/Release/</a:t>
            </a:r>
            <a:r>
              <a:rPr lang="en-US" dirty="0" err="1"/>
              <a:t>serialport.node</a:t>
            </a:r>
            <a:r>
              <a:rPr lang="en-US" dirty="0"/>
              <a:t>" is installed via remote</a:t>
            </a:r>
          </a:p>
          <a:p>
            <a:pPr marL="0" indent="0">
              <a:buNone/>
            </a:pPr>
            <a:r>
              <a:rPr lang="en-US" dirty="0"/>
              <a:t>johnny-five@0.10.6 </a:t>
            </a:r>
            <a:r>
              <a:rPr lang="en-US" dirty="0" err="1"/>
              <a:t>node_modules</a:t>
            </a:r>
            <a:r>
              <a:rPr lang="en-US" dirty="0"/>
              <a:t>/</a:t>
            </a:r>
            <a:r>
              <a:rPr lang="en-US" dirty="0" err="1"/>
              <a:t>johnny</a:t>
            </a:r>
            <a:r>
              <a:rPr lang="en-US" dirty="0"/>
              <a:t>-five</a:t>
            </a:r>
          </a:p>
          <a:p>
            <a:pPr marL="0" indent="0">
              <a:buNone/>
            </a:pPr>
            <a:r>
              <a:rPr lang="en-US" dirty="0"/>
              <a:t>├── lodash.debounce@4.0.8</a:t>
            </a:r>
          </a:p>
          <a:p>
            <a:pPr marL="0" indent="0">
              <a:buNone/>
            </a:pPr>
            <a:r>
              <a:rPr lang="en-US" dirty="0"/>
              <a:t>├── lodash.clonedeep@4.5.0</a:t>
            </a:r>
          </a:p>
          <a:p>
            <a:pPr marL="0" indent="0">
              <a:buNone/>
            </a:pPr>
            <a:r>
              <a:rPr lang="en-US" dirty="0"/>
              <a:t>├── ease-component@1.0.0</a:t>
            </a:r>
          </a:p>
          <a:p>
            <a:pPr marL="0" indent="0">
              <a:buNone/>
            </a:pPr>
            <a:r>
              <a:rPr lang="en-US" dirty="0"/>
              <a:t>├── color-convert@1.2.2</a:t>
            </a:r>
          </a:p>
          <a:p>
            <a:pPr marL="0" indent="0">
              <a:buNone/>
            </a:pPr>
            <a:r>
              <a:rPr lang="en-US" dirty="0"/>
              <a:t>├── browser-serialport@2.1.0</a:t>
            </a:r>
          </a:p>
          <a:p>
            <a:pPr marL="0" indent="0">
              <a:buNone/>
            </a:pPr>
            <a:r>
              <a:rPr lang="en-US" dirty="0"/>
              <a:t>├── temporal@0.5.0</a:t>
            </a:r>
          </a:p>
          <a:p>
            <a:pPr marL="0" indent="0">
              <a:buNone/>
            </a:pPr>
            <a:r>
              <a:rPr lang="en-US" dirty="0"/>
              <a:t>├── nanotimer@0.3.10</a:t>
            </a:r>
          </a:p>
          <a:p>
            <a:pPr marL="0" indent="0">
              <a:buNone/>
            </a:pPr>
            <a:r>
              <a:rPr lang="en-US" dirty="0"/>
              <a:t>├── firmata@0.15.0</a:t>
            </a:r>
          </a:p>
          <a:p>
            <a:pPr marL="0" indent="0">
              <a:buNone/>
            </a:pPr>
            <a:r>
              <a:rPr lang="en-US" dirty="0"/>
              <a:t>├── chalk@1.1.3 (escape-string-regexp@1.0.5, ansi-styles@2.2.1, supports-color@2.0.0, has-ansi@2.0.0, strip-ansi@3.0.1)</a:t>
            </a:r>
          </a:p>
          <a:p>
            <a:pPr marL="0" indent="0">
              <a:buNone/>
            </a:pPr>
            <a:r>
              <a:rPr lang="en-US" dirty="0"/>
              <a:t>├── es6-shim@0.35.2</a:t>
            </a:r>
          </a:p>
          <a:p>
            <a:pPr marL="0" indent="0">
              <a:buNone/>
            </a:pPr>
            <a:r>
              <a:rPr lang="en-US" dirty="0"/>
              <a:t>└── serialport@4.0.7 (bindings@1.2.1, commander@2.9.0, lie@3.1.0, debug@2.6.0, nan@2.5.0, object.assign@4.0.4)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3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GETTING SERIOUS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3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err="1" smtClean="0">
                <a:latin typeface="Roboto Slab" charset="0"/>
                <a:ea typeface="Roboto Slab" charset="0"/>
                <a:cs typeface="Roboto Slab" charset="0"/>
              </a:rPr>
              <a:t>Wiring</a:t>
            </a:r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 up the </a:t>
            </a:r>
            <a:r>
              <a:rPr lang="fr-CA" b="1" dirty="0" err="1" smtClean="0">
                <a:latin typeface="Roboto Slab" charset="0"/>
                <a:ea typeface="Roboto Slab" charset="0"/>
                <a:cs typeface="Roboto Slab" charset="0"/>
              </a:rPr>
              <a:t>lED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Hello World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Wire up the LED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91995"/>
            <a:ext cx="4724400" cy="33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Hello World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481608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90600" y="2590800"/>
            <a:ext cx="7391400" cy="281694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855015" y="2571750"/>
            <a:ext cx="7317385" cy="27763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 smtClean="0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j5 = </a:t>
            </a:r>
            <a:r>
              <a:rPr lang="en-US" sz="1400" dirty="0" smtClean="0">
                <a:solidFill>
                  <a:srgbClr val="E6DB74"/>
                </a:solidFill>
                <a:latin typeface="Courier New" charset="0"/>
              </a:rPr>
              <a:t>require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 smtClean="0">
                <a:solidFill>
                  <a:srgbClr val="E6DB74"/>
                </a:solidFill>
                <a:latin typeface="Courier New" charset="0"/>
              </a:rPr>
              <a:t>"</a:t>
            </a:r>
            <a:r>
              <a:rPr lang="en-US" sz="1400" dirty="0" err="1" smtClean="0">
                <a:solidFill>
                  <a:srgbClr val="E6DB74"/>
                </a:solidFill>
                <a:latin typeface="Courier New" charset="0"/>
              </a:rPr>
              <a:t>johnny</a:t>
            </a:r>
            <a:r>
              <a:rPr lang="en-US" sz="1400" dirty="0" smtClean="0">
                <a:solidFill>
                  <a:srgbClr val="E6DB74"/>
                </a:solidFill>
                <a:latin typeface="Courier New" charset="0"/>
              </a:rPr>
              <a:t>-five"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</a:p>
          <a:p>
            <a:r>
              <a:rPr lang="en-US" sz="1400" b="1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board = </a:t>
            </a:r>
            <a:r>
              <a:rPr lang="en-US" sz="1400" b="1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j5.Board(); </a:t>
            </a:r>
          </a:p>
          <a:p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board.on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("ready", </a:t>
            </a:r>
            <a:r>
              <a:rPr lang="en-US" sz="1400" b="1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{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led = </a:t>
            </a:r>
            <a:r>
              <a:rPr lang="en-US" sz="1400" b="1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j5.Led(13);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led.blink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(500); 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});</a:t>
            </a:r>
            <a:endParaRPr lang="en-US" sz="1350" b="1" dirty="0">
              <a:solidFill>
                <a:schemeClr val="accent5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Hello World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481608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90600" y="2590800"/>
            <a:ext cx="7391400" cy="281694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855015" y="2571750"/>
            <a:ext cx="7317385" cy="27763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 = require("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-five");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</a:p>
          <a:p>
            <a:r>
              <a:rPr lang="en-US" sz="1400" b="1" dirty="0" err="1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board =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j5.Board(); </a:t>
            </a:r>
          </a:p>
          <a:p>
            <a:endParaRPr lang="en-US" sz="1400" dirty="0">
              <a:solidFill>
                <a:srgbClr val="F8F8F2"/>
              </a:solidFill>
              <a:latin typeface="Courier New" charset="0"/>
            </a:endParaRPr>
          </a:p>
          <a:p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("ready",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j5.Led(13);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led.blink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(500); 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});</a:t>
            </a:r>
            <a:endParaRPr lang="en-US" sz="1350" b="1" dirty="0">
              <a:solidFill>
                <a:schemeClr val="accent5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Hello World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481608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90600" y="2590800"/>
            <a:ext cx="7391400" cy="281694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855015" y="2571750"/>
            <a:ext cx="7317385" cy="27763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 = require("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-five");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</a:p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board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j5.Board(); </a:t>
            </a:r>
          </a:p>
          <a:p>
            <a:endParaRPr lang="en-US" sz="1400" dirty="0">
              <a:solidFill>
                <a:srgbClr val="F8F8F2"/>
              </a:solidFill>
              <a:latin typeface="Courier New" charset="0"/>
            </a:endParaRPr>
          </a:p>
          <a:p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"ready"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,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() 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j5.Led(13);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led.blink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(500); 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});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45457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Hello World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481608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90600" y="2590800"/>
            <a:ext cx="7391400" cy="281694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855015" y="2571750"/>
            <a:ext cx="7317385" cy="27763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 = require("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-five");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</a:p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board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j5.Board(); </a:t>
            </a:r>
          </a:p>
          <a:p>
            <a:endParaRPr lang="en-US" sz="1400" dirty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("ready",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{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j5.Led(</a:t>
            </a:r>
            <a:r>
              <a:rPr lang="en-US" sz="1400" dirty="0">
                <a:solidFill>
                  <a:srgbClr val="AE81FF"/>
                </a:solidFill>
                <a:latin typeface="Courier New" charset="0"/>
              </a:rPr>
              <a:t>13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led.blink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(500); 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});</a:t>
            </a:r>
            <a:endParaRPr lang="en-US" sz="1350" b="1" dirty="0">
              <a:solidFill>
                <a:schemeClr val="accent5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6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Hello World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481608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90600" y="2590800"/>
            <a:ext cx="7391400" cy="281694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855015" y="2571750"/>
            <a:ext cx="7317385" cy="27763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 = require("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-five");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</a:p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board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j5.Board(); </a:t>
            </a:r>
          </a:p>
          <a:p>
            <a:endParaRPr lang="en-US" sz="1400" dirty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("ready",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j5.Led(13);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led.blink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>
                <a:solidFill>
                  <a:srgbClr val="AE81FF"/>
                </a:solidFill>
                <a:latin typeface="Courier New" charset="0"/>
              </a:rPr>
              <a:t>500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); 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});</a:t>
            </a:r>
            <a:endParaRPr lang="en-US" sz="1350" b="1" dirty="0">
              <a:solidFill>
                <a:schemeClr val="accent5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5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err="1" smtClean="0">
                <a:latin typeface="Roboto Slab" charset="0"/>
                <a:ea typeface="Roboto Slab" charset="0"/>
                <a:cs typeface="Roboto Slab" charset="0"/>
              </a:rPr>
              <a:t>My</a:t>
            </a:r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CA" b="1" dirty="0" err="1" smtClean="0">
                <a:latin typeface="Roboto Slab" charset="0"/>
                <a:ea typeface="Roboto Slab" charset="0"/>
                <a:cs typeface="Roboto Slab" charset="0"/>
              </a:rPr>
              <a:t>nodebot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What</a:t>
            </a:r>
            <a:r>
              <a:rPr lang="fr-CA" dirty="0" smtClean="0"/>
              <a:t> about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friend</a:t>
            </a:r>
            <a:r>
              <a:rPr lang="fr-CA" dirty="0" smtClean="0"/>
              <a:t> </a:t>
            </a:r>
            <a:r>
              <a:rPr lang="fr-CA" dirty="0" err="1" smtClean="0"/>
              <a:t>there</a:t>
            </a:r>
            <a:r>
              <a:rPr lang="fr-CA" dirty="0" smtClean="0"/>
              <a:t>?</a:t>
            </a:r>
            <a:endParaRPr lang="fr-CA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60" y="1628610"/>
            <a:ext cx="4579493" cy="40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Hello World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481608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90600" y="2590800"/>
            <a:ext cx="7391400" cy="281694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855015" y="2571750"/>
            <a:ext cx="7317385" cy="27763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 = 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require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-five"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);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</a:p>
          <a:p>
            <a:r>
              <a:rPr lang="en-US" sz="1400" b="1" dirty="0" err="1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board =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j5.Board(); </a:t>
            </a:r>
          </a:p>
          <a:p>
            <a:endParaRPr lang="en-US" sz="1400" dirty="0">
              <a:solidFill>
                <a:srgbClr val="F8F8F2"/>
              </a:solidFill>
              <a:latin typeface="Courier New" charset="0"/>
            </a:endParaRPr>
          </a:p>
          <a:p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"ready"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,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() {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j5.Led(</a:t>
            </a:r>
            <a:r>
              <a:rPr lang="en-US" sz="1400" dirty="0">
                <a:solidFill>
                  <a:srgbClr val="AE81FF"/>
                </a:solidFill>
                <a:latin typeface="Courier New" charset="0"/>
              </a:rPr>
              <a:t>13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);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led.blink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>
                <a:solidFill>
                  <a:srgbClr val="AE81FF"/>
                </a:solidFill>
                <a:latin typeface="Courier New" charset="0"/>
              </a:rPr>
              <a:t>500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); 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});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11632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Running the script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Hello World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Run the Node script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66219" y="337738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855015" y="2571750"/>
            <a:ext cx="7317385" cy="27763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400" b="1" dirty="0" smtClean="0">
                <a:solidFill>
                  <a:schemeClr val="bg1"/>
                </a:solidFill>
                <a:latin typeface="Courier New" charset="0"/>
              </a:rPr>
              <a:t>node </a:t>
            </a:r>
            <a:r>
              <a:rPr lang="en-US" sz="1400" b="1" dirty="0" err="1" smtClean="0">
                <a:solidFill>
                  <a:schemeClr val="bg1"/>
                </a:solidFill>
                <a:latin typeface="Courier New" charset="0"/>
              </a:rPr>
              <a:t>hello.js</a:t>
            </a:r>
            <a:endParaRPr lang="en-US" sz="1400" b="1" dirty="0" smtClean="0">
              <a:solidFill>
                <a:schemeClr val="bg1"/>
              </a:solidFill>
              <a:latin typeface="Courier New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400" b="1" dirty="0">
              <a:solidFill>
                <a:schemeClr val="bg1"/>
              </a:solidFill>
              <a:latin typeface="Courier New" charset="0"/>
            </a:endParaRPr>
          </a:p>
          <a:p>
            <a:r>
              <a:rPr lang="en-US" sz="1400" dirty="0">
                <a:solidFill>
                  <a:srgbClr val="828282"/>
                </a:solidFill>
                <a:latin typeface="Menlo" charset="0"/>
              </a:rPr>
              <a:t>1484955651472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53BD3"/>
                </a:solidFill>
                <a:latin typeface="Menlo" charset="0"/>
              </a:rPr>
              <a:t>Device(s)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828282"/>
                </a:solidFill>
                <a:latin typeface="Menlo" charset="0"/>
              </a:rPr>
              <a:t>/dev/cu.usbmodem1421</a:t>
            </a:r>
            <a:r>
              <a:rPr lang="en-US" sz="1400" dirty="0">
                <a:solidFill>
                  <a:srgbClr val="34BBC7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 </a:t>
            </a:r>
            <a:endParaRPr lang="en-US" sz="1400" dirty="0">
              <a:solidFill>
                <a:srgbClr val="82828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828282"/>
                </a:solidFill>
                <a:latin typeface="Menlo" charset="0"/>
              </a:rPr>
              <a:t>1484955651484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53BD3"/>
                </a:solidFill>
                <a:latin typeface="Menlo" charset="0"/>
              </a:rPr>
              <a:t>Connected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828282"/>
                </a:solidFill>
                <a:latin typeface="Menlo" charset="0"/>
              </a:rPr>
              <a:t>/dev/cu.usbmodem1421</a:t>
            </a:r>
            <a:r>
              <a:rPr lang="en-US" sz="1400" dirty="0">
                <a:solidFill>
                  <a:srgbClr val="34BBC7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 </a:t>
            </a:r>
            <a:endParaRPr lang="en-US" sz="1400" dirty="0">
              <a:solidFill>
                <a:srgbClr val="82828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828282"/>
                </a:solidFill>
                <a:latin typeface="Menlo" charset="0"/>
              </a:rPr>
              <a:t>1484955653114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D53BD3"/>
                </a:solidFill>
                <a:latin typeface="Menlo" charset="0"/>
              </a:rPr>
              <a:t>Repl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34BBC7"/>
                </a:solidFill>
                <a:latin typeface="Menlo" charset="0"/>
              </a:rPr>
              <a:t>Initialized 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 </a:t>
            </a:r>
            <a:endParaRPr lang="en-US" sz="1400" dirty="0">
              <a:solidFill>
                <a:srgbClr val="828282"/>
              </a:solidFill>
              <a:latin typeface="Menlo" charset="0"/>
            </a:endParaRPr>
          </a:p>
          <a:p>
            <a:r>
              <a:rPr lang="en-US" sz="1400" dirty="0">
                <a:latin typeface="Menlo" charset="0"/>
              </a:rPr>
              <a:t>&gt;&gt; 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400" b="1" dirty="0" smtClean="0">
                <a:solidFill>
                  <a:schemeClr val="bg1"/>
                </a:solidFill>
                <a:latin typeface="Courier New" charset="0"/>
              </a:rPr>
              <a:t> </a:t>
            </a:r>
            <a:endParaRPr lang="en-US" sz="13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19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Finishing the Night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GETTING SERIOUS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6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Night Light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Wire up the </a:t>
            </a:r>
            <a:r>
              <a:rPr lang="en-US" dirty="0" err="1" smtClean="0"/>
              <a:t>Photoresistor</a:t>
            </a:r>
            <a:r>
              <a:rPr lang="en-US" dirty="0" smtClean="0"/>
              <a:t> and tweak the layout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49" y="2057400"/>
            <a:ext cx="6236351" cy="33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9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Night Light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855015" y="2387942"/>
            <a:ext cx="7317385" cy="30394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 = 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require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-five"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); </a:t>
            </a:r>
            <a:endParaRPr lang="en-US" sz="1400" dirty="0" smtClean="0">
              <a:solidFill>
                <a:srgbClr val="F8F8F2"/>
              </a:solidFill>
              <a:latin typeface="Courier New" charset="0"/>
            </a:endParaRPr>
          </a:p>
          <a:p>
            <a:r>
              <a:rPr lang="en-US" sz="1400" b="1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j5.Board();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("ready",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j5.Led(13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sensor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j5.Sensor("A0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");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("change",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if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(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sensor.value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&gt; 750)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else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led.off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}); 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});</a:t>
            </a:r>
            <a:endParaRPr lang="en-US" sz="1350" b="1" dirty="0">
              <a:solidFill>
                <a:schemeClr val="accent5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1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Night Light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855015" y="2387942"/>
            <a:ext cx="7317385" cy="30394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 = require("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-five");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b="1" dirty="0" err="1" smtClean="0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board =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j5.Board(); </a:t>
            </a:r>
            <a:endParaRPr lang="en-US" sz="1400" dirty="0" smtClean="0">
              <a:solidFill>
                <a:srgbClr val="F8F8F2"/>
              </a:solidFill>
              <a:latin typeface="Courier New" charset="0"/>
            </a:endParaRPr>
          </a:p>
          <a:p>
            <a:r>
              <a:rPr lang="en-US" sz="1400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("ready",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j5.Led(13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sensor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j5.Sensor("A0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");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("change",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if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(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sensor.value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&gt; 750)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else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led.off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}); 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});</a:t>
            </a:r>
            <a:endParaRPr lang="en-US" sz="1350" b="1" dirty="0">
              <a:solidFill>
                <a:schemeClr val="accent5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63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Night Light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855015" y="2387942"/>
            <a:ext cx="7317385" cy="30394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 = require("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-five");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b="1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j5.Board();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 err="1" smtClean="0">
                <a:solidFill>
                  <a:srgbClr val="F8F8F2"/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"ready"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,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{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j5.Led(13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sensor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j5.Sensor("A0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");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("change",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if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(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sensor.value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&gt; 750)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else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led.off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}); 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});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7858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Night Light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855015" y="2387942"/>
            <a:ext cx="7317385" cy="30394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 = require("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-five");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b="1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j5.Board();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("ready",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j5.Led(</a:t>
            </a:r>
            <a:r>
              <a:rPr lang="en-US" sz="1400" dirty="0">
                <a:solidFill>
                  <a:srgbClr val="AE81FF"/>
                </a:solidFill>
                <a:latin typeface="Courier New" charset="0"/>
              </a:rPr>
              <a:t>13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rgbClr val="F8F8F2">
                    <a:alpha val="75000"/>
                  </a:srgb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sensor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j5.Sensor("A0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");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("change",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if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(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sensor.value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&gt; 750)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else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led.off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}); 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});</a:t>
            </a:r>
            <a:endParaRPr lang="en-US" sz="1350" b="1" dirty="0">
              <a:solidFill>
                <a:schemeClr val="accent5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3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Night Light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855015" y="2387942"/>
            <a:ext cx="7317385" cy="30394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 = require("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-five");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b="1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j5.Board();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("ready",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j5.Led(13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sensor =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j5.Sensor(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"A0</a:t>
            </a:r>
            <a:r>
              <a:rPr lang="en-US" sz="1400" dirty="0" smtClean="0">
                <a:solidFill>
                  <a:srgbClr val="E6DB74"/>
                </a:solidFill>
                <a:latin typeface="Courier New" charset="0"/>
              </a:rPr>
              <a:t>"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("change",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if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(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sensor.value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&gt; 750)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else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led.off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}); 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});</a:t>
            </a:r>
            <a:endParaRPr lang="en-US" sz="1350" b="1" dirty="0">
              <a:solidFill>
                <a:schemeClr val="accent5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Night Light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855015" y="2387942"/>
            <a:ext cx="7317385" cy="30394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 = require("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-five");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b="1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j5.Board();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("ready",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j5.Led(13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sensor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j5.Sensor("A0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");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sensor.on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"change"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,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if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(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sensor.value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&gt; 750)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else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led.off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}); 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});</a:t>
            </a:r>
            <a:endParaRPr lang="en-US" sz="1350" b="1" dirty="0">
              <a:solidFill>
                <a:schemeClr val="accent5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48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1"/>
          </p:nvPr>
        </p:nvSpPr>
        <p:spPr>
          <a:xfrm>
            <a:off x="822504" y="1760109"/>
            <a:ext cx="2118078" cy="381719"/>
          </a:xfrm>
        </p:spPr>
        <p:txBody>
          <a:bodyPr/>
          <a:lstStyle/>
          <a:p>
            <a:r>
              <a:rPr lang="fr-CA" sz="1800" b="1" dirty="0" smtClean="0">
                <a:latin typeface="+mj-lt"/>
              </a:rPr>
              <a:t>Agenda</a:t>
            </a:r>
            <a:endParaRPr lang="fr-CA" sz="1800" b="1" dirty="0"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200400" y="1744085"/>
            <a:ext cx="4970708" cy="2904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latin typeface="+mj-lt"/>
              </a:rPr>
              <a:t>Demo</a:t>
            </a:r>
          </a:p>
          <a:p>
            <a:pPr marL="0" indent="0">
              <a:buNone/>
            </a:pPr>
            <a:r>
              <a:rPr lang="en-CA" dirty="0" smtClean="0">
                <a:latin typeface="+mj-lt"/>
              </a:rPr>
              <a:t>Hardware</a:t>
            </a:r>
          </a:p>
          <a:p>
            <a:pPr marL="0" indent="0">
              <a:buNone/>
            </a:pPr>
            <a:r>
              <a:rPr lang="en-CA" dirty="0" smtClean="0">
                <a:latin typeface="+mj-lt"/>
              </a:rPr>
              <a:t>Software</a:t>
            </a:r>
          </a:p>
          <a:p>
            <a:pPr marL="0" indent="0">
              <a:buNone/>
            </a:pPr>
            <a:r>
              <a:rPr lang="en-CA" dirty="0" smtClean="0">
                <a:latin typeface="+mj-lt"/>
              </a:rPr>
              <a:t>Setting up the Arduino board</a:t>
            </a:r>
          </a:p>
          <a:p>
            <a:pPr marL="0" indent="0">
              <a:buNone/>
            </a:pPr>
            <a:r>
              <a:rPr lang="en-CA" dirty="0" smtClean="0">
                <a:latin typeface="+mj-lt"/>
              </a:rPr>
              <a:t>Setting up the project</a:t>
            </a:r>
          </a:p>
          <a:p>
            <a:pPr marL="0" indent="0">
              <a:buNone/>
            </a:pPr>
            <a:r>
              <a:rPr lang="en-CA" dirty="0" smtClean="0">
                <a:latin typeface="+mj-lt"/>
              </a:rPr>
              <a:t>Buildin</a:t>
            </a:r>
            <a:r>
              <a:rPr lang="en-CA" dirty="0" smtClean="0">
                <a:latin typeface="+mj-lt"/>
              </a:rPr>
              <a:t>g a Hello World!</a:t>
            </a:r>
          </a:p>
          <a:p>
            <a:pPr marL="0" indent="0">
              <a:buNone/>
            </a:pPr>
            <a:r>
              <a:rPr lang="en-CA" dirty="0" smtClean="0">
                <a:latin typeface="+mj-lt"/>
              </a:rPr>
              <a:t>Building the Night light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8325" y="29756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595607" y="330113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501483" y="20072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3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Night Light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855015" y="2387942"/>
            <a:ext cx="7317385" cy="30394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 = require("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-five");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b="1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j5.Board();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("ready",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j5.Led(13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sensor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j5.Sensor("A0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");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("change",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if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(</a:t>
            </a:r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sensor.value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&gt; </a:t>
            </a:r>
            <a:r>
              <a:rPr lang="en-US" sz="1400" dirty="0">
                <a:solidFill>
                  <a:srgbClr val="AE81FF"/>
                </a:solidFill>
                <a:latin typeface="Courier New" charset="0"/>
              </a:rPr>
              <a:t>750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)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led.on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(); </a:t>
            </a:r>
            <a:endParaRPr lang="en-US" sz="1400" dirty="0" smtClean="0">
              <a:solidFill>
                <a:srgbClr val="F8F8F2"/>
              </a:solidFill>
              <a:latin typeface="Courier New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}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else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led.off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}); 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});</a:t>
            </a:r>
            <a:endParaRPr lang="en-US" sz="1350" b="1" dirty="0">
              <a:solidFill>
                <a:schemeClr val="accent5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Night Light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855015" y="2387942"/>
            <a:ext cx="7317385" cy="30394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 = require("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-five");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b="1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j5.Board();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 err="1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("ready",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j5.Led(13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sensor =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j5.Sensor("A0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");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("change",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b="1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if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(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sensor.value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&gt; 750)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led.on</a:t>
            </a:r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(); 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else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led.off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();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}</a:t>
            </a:r>
            <a:endParaRPr lang="en-US" sz="1400" dirty="0" smtClean="0">
              <a:solidFill>
                <a:schemeClr val="accent5">
                  <a:alpha val="75000"/>
                </a:schemeClr>
              </a:solidFill>
              <a:latin typeface="Courier New" charset="0"/>
            </a:endParaRP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 }); </a:t>
            </a:r>
          </a:p>
          <a:p>
            <a:r>
              <a:rPr lang="en-US" sz="1400" dirty="0" smtClean="0">
                <a:solidFill>
                  <a:schemeClr val="accent5">
                    <a:alpha val="75000"/>
                  </a:schemeClr>
                </a:solidFill>
                <a:latin typeface="Courier New" charset="0"/>
              </a:rPr>
              <a:t>});</a:t>
            </a:r>
            <a:endParaRPr lang="en-US" sz="1350" b="1" dirty="0">
              <a:solidFill>
                <a:schemeClr val="accent5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9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The code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Night Light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index.js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855015" y="2387942"/>
            <a:ext cx="7317385" cy="303947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400" b="1" dirty="0" err="1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 = 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require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"</a:t>
            </a:r>
            <a:r>
              <a:rPr lang="en-US" sz="1400" dirty="0" err="1">
                <a:solidFill>
                  <a:srgbClr val="E6DB74"/>
                </a:solidFill>
                <a:latin typeface="Courier New" charset="0"/>
              </a:rPr>
              <a:t>johnny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-five"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); </a:t>
            </a:r>
            <a:endParaRPr lang="en-US" sz="1400" dirty="0" smtClean="0">
              <a:solidFill>
                <a:srgbClr val="F8F8F2"/>
              </a:solidFill>
              <a:latin typeface="Courier New" charset="0"/>
            </a:endParaRPr>
          </a:p>
          <a:p>
            <a:r>
              <a:rPr lang="en-US" sz="1400" b="1" dirty="0" err="1" smtClean="0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board =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j5.Board(); </a:t>
            </a:r>
            <a:endParaRPr lang="en-US" sz="1400" dirty="0" smtClean="0">
              <a:solidFill>
                <a:srgbClr val="F8F8F2"/>
              </a:solidFill>
              <a:latin typeface="Courier New" charset="0"/>
            </a:endParaRPr>
          </a:p>
          <a:p>
            <a:r>
              <a:rPr lang="en-US" sz="1400" dirty="0" err="1" smtClean="0">
                <a:solidFill>
                  <a:srgbClr val="F8F8F2"/>
                </a:solidFill>
                <a:latin typeface="Courier New" charset="0"/>
              </a:rPr>
              <a:t>board.on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"ready"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,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{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led =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j5.Led(</a:t>
            </a:r>
            <a:r>
              <a:rPr lang="en-US" sz="1400" dirty="0">
                <a:solidFill>
                  <a:srgbClr val="AE81FF"/>
                </a:solidFill>
                <a:latin typeface="Courier New" charset="0"/>
              </a:rPr>
              <a:t>13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F92672"/>
                </a:solidFill>
                <a:latin typeface="Courier New" charset="0"/>
              </a:rPr>
              <a:t>var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sensor =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new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j5.Sensor(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"A0</a:t>
            </a:r>
            <a:r>
              <a:rPr lang="en-US" sz="1400" dirty="0" smtClean="0">
                <a:solidFill>
                  <a:srgbClr val="E6DB74"/>
                </a:solidFill>
                <a:latin typeface="Courier New" charset="0"/>
              </a:rPr>
              <a:t>"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);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sensor.on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</a:t>
            </a:r>
            <a:r>
              <a:rPr lang="en-US" sz="1400" dirty="0">
                <a:solidFill>
                  <a:srgbClr val="E6DB74"/>
                </a:solidFill>
                <a:latin typeface="Courier New" charset="0"/>
              </a:rPr>
              <a:t>"change"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,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function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()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if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(</a:t>
            </a:r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sensor.value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&gt; </a:t>
            </a:r>
            <a:r>
              <a:rPr lang="en-US" sz="1400" dirty="0">
                <a:solidFill>
                  <a:srgbClr val="AE81FF"/>
                </a:solidFill>
                <a:latin typeface="Courier New" charset="0"/>
              </a:rPr>
              <a:t>750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)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led.on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(); </a:t>
            </a:r>
            <a:endParaRPr lang="en-US" sz="1400" dirty="0" smtClean="0">
              <a:solidFill>
                <a:srgbClr val="F8F8F2"/>
              </a:solidFill>
              <a:latin typeface="Courier New" charset="0"/>
            </a:endParaRP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} </a:t>
            </a:r>
            <a:r>
              <a:rPr lang="en-US" sz="1400" b="1" dirty="0">
                <a:solidFill>
                  <a:srgbClr val="F92672"/>
                </a:solidFill>
                <a:latin typeface="Courier New" charset="0"/>
              </a:rPr>
              <a:t>else</a:t>
            </a:r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{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 </a:t>
            </a:r>
            <a:r>
              <a:rPr lang="en-US" sz="1400" dirty="0" err="1">
                <a:solidFill>
                  <a:srgbClr val="F8F8F2"/>
                </a:solidFill>
                <a:latin typeface="Courier New" charset="0"/>
              </a:rPr>
              <a:t>led.off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();</a:t>
            </a:r>
          </a:p>
          <a:p>
            <a:r>
              <a:rPr lang="en-US" sz="1400" dirty="0">
                <a:solidFill>
                  <a:srgbClr val="F8F8F2"/>
                </a:solidFill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}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 }); </a:t>
            </a:r>
          </a:p>
          <a:p>
            <a:r>
              <a:rPr lang="en-US" sz="1400" dirty="0" smtClean="0">
                <a:solidFill>
                  <a:srgbClr val="F8F8F2"/>
                </a:solidFill>
                <a:latin typeface="Courier New" charset="0"/>
              </a:rPr>
              <a:t>});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7186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Running the script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Night Light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855014" y="1728192"/>
            <a:ext cx="7317386" cy="3679556"/>
          </a:xfrm>
        </p:spPr>
        <p:txBody>
          <a:bodyPr>
            <a:normAutofit/>
          </a:bodyPr>
          <a:lstStyle/>
          <a:p>
            <a:r>
              <a:rPr lang="en-US" dirty="0" smtClean="0"/>
              <a:t>Run the Node script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847904" y="2362200"/>
            <a:ext cx="7317385" cy="27763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400" b="1" dirty="0" smtClean="0">
                <a:solidFill>
                  <a:schemeClr val="bg1"/>
                </a:solidFill>
                <a:latin typeface="Courier New" charset="0"/>
              </a:rPr>
              <a:t>node </a:t>
            </a:r>
            <a:r>
              <a:rPr lang="en-US" sz="1400" b="1" dirty="0" err="1" smtClean="0">
                <a:solidFill>
                  <a:schemeClr val="bg1"/>
                </a:solidFill>
                <a:latin typeface="Courier New" charset="0"/>
              </a:rPr>
              <a:t>index.js</a:t>
            </a:r>
            <a:endParaRPr lang="en-US" sz="1400" b="1" dirty="0" smtClean="0">
              <a:solidFill>
                <a:schemeClr val="bg1"/>
              </a:solidFill>
              <a:latin typeface="Courier New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1400" b="1" dirty="0">
              <a:solidFill>
                <a:schemeClr val="bg1"/>
              </a:solidFill>
              <a:latin typeface="Courier New" charset="0"/>
            </a:endParaRPr>
          </a:p>
          <a:p>
            <a:r>
              <a:rPr lang="en-US" sz="1400" dirty="0">
                <a:solidFill>
                  <a:srgbClr val="828282"/>
                </a:solidFill>
                <a:latin typeface="Menlo" charset="0"/>
              </a:rPr>
              <a:t>1484955651472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53BD3"/>
                </a:solidFill>
                <a:latin typeface="Menlo" charset="0"/>
              </a:rPr>
              <a:t>Device(s)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828282"/>
                </a:solidFill>
                <a:latin typeface="Menlo" charset="0"/>
              </a:rPr>
              <a:t>/dev/cu.usbmodem1421</a:t>
            </a:r>
            <a:r>
              <a:rPr lang="en-US" sz="1400" dirty="0">
                <a:solidFill>
                  <a:srgbClr val="34BBC7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 </a:t>
            </a:r>
            <a:endParaRPr lang="en-US" sz="1400" dirty="0">
              <a:solidFill>
                <a:srgbClr val="82828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828282"/>
                </a:solidFill>
                <a:latin typeface="Menlo" charset="0"/>
              </a:rPr>
              <a:t>1484955651484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53BD3"/>
                </a:solidFill>
                <a:latin typeface="Menlo" charset="0"/>
              </a:rPr>
              <a:t>Connected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828282"/>
                </a:solidFill>
                <a:latin typeface="Menlo" charset="0"/>
              </a:rPr>
              <a:t>/dev/cu.usbmodem1421</a:t>
            </a:r>
            <a:r>
              <a:rPr lang="en-US" sz="1400" dirty="0">
                <a:solidFill>
                  <a:srgbClr val="34BBC7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 </a:t>
            </a:r>
            <a:endParaRPr lang="en-US" sz="1400" dirty="0">
              <a:solidFill>
                <a:srgbClr val="828282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828282"/>
                </a:solidFill>
                <a:latin typeface="Menlo" charset="0"/>
              </a:rPr>
              <a:t>1484955653114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D53BD3"/>
                </a:solidFill>
                <a:latin typeface="Menlo" charset="0"/>
              </a:rPr>
              <a:t>Repl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34BBC7"/>
                </a:solidFill>
                <a:latin typeface="Menlo" charset="0"/>
              </a:rPr>
              <a:t>Initialized 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 </a:t>
            </a:r>
            <a:endParaRPr lang="en-US" sz="1400" dirty="0">
              <a:solidFill>
                <a:srgbClr val="828282"/>
              </a:solidFill>
              <a:latin typeface="Menlo" charset="0"/>
            </a:endParaRPr>
          </a:p>
          <a:p>
            <a:r>
              <a:rPr lang="en-US" sz="1400" dirty="0">
                <a:latin typeface="Menlo" charset="0"/>
              </a:rPr>
              <a:t>&gt;&gt; 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400" b="1" dirty="0" smtClean="0">
                <a:solidFill>
                  <a:schemeClr val="bg1"/>
                </a:solidFill>
                <a:latin typeface="Courier New" charset="0"/>
              </a:rPr>
              <a:t> </a:t>
            </a:r>
            <a:endParaRPr lang="en-US" sz="13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5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667001" y="1268760"/>
            <a:ext cx="5105400" cy="792088"/>
          </a:xfrm>
        </p:spPr>
        <p:txBody>
          <a:bodyPr/>
          <a:lstStyle/>
          <a:p>
            <a:r>
              <a:rPr lang="fr-CA" dirty="0" smtClean="0"/>
              <a:t>The End !</a:t>
            </a:r>
          </a:p>
          <a:p>
            <a:endParaRPr lang="fr-CA" dirty="0"/>
          </a:p>
          <a:p>
            <a:r>
              <a:rPr lang="fr-CA" dirty="0" smtClean="0"/>
              <a:t>Questions ?</a:t>
            </a:r>
            <a:endParaRPr lang="fr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Joel Lord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January 21</a:t>
            </a:r>
            <a:r>
              <a:rPr lang="en-US" baseline="30000" dirty="0" smtClean="0"/>
              <a:t>st</a:t>
            </a:r>
            <a:r>
              <a:rPr lang="en-US" dirty="0" smtClean="0"/>
              <a:t>, 2017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Twitter: @</a:t>
            </a:r>
            <a:r>
              <a:rPr lang="en-US" dirty="0" err="1" smtClean="0"/>
              <a:t>joel</a:t>
            </a:r>
            <a:r>
              <a:rPr lang="en-US" dirty="0" smtClean="0"/>
              <a:t>__lord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: http://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joellord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CROSS YOUR FINGERS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8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A Simple </a:t>
            </a:r>
            <a:r>
              <a:rPr lang="fr-CA" b="1" dirty="0">
                <a:latin typeface="Roboto Slab" charset="0"/>
                <a:ea typeface="Roboto Slab" charset="0"/>
                <a:cs typeface="Roboto Slab" charset="0"/>
              </a:rPr>
              <a:t>and </a:t>
            </a:r>
            <a:r>
              <a:rPr lang="fr-CA" b="1" dirty="0" err="1">
                <a:latin typeface="Roboto Slab" charset="0"/>
                <a:ea typeface="Roboto Slab" charset="0"/>
                <a:cs typeface="Roboto Slab" charset="0"/>
              </a:rPr>
              <a:t>cumbersome</a:t>
            </a:r>
            <a:r>
              <a:rPr lang="fr-CA" b="1" dirty="0">
                <a:latin typeface="Roboto Slab" charset="0"/>
                <a:ea typeface="Roboto Slab" charset="0"/>
                <a:cs typeface="Roboto Slab" charset="0"/>
              </a:rPr>
              <a:t> night </a:t>
            </a:r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light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Demo</a:t>
            </a:r>
            <a:endParaRPr lang="fr-CA" dirty="0"/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pic>
        <p:nvPicPr>
          <p:cNvPr id="4" name="riseofthenodebots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1639496"/>
            <a:ext cx="6477000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5152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CHECK YOUR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55014" y="1143000"/>
            <a:ext cx="7317386" cy="381719"/>
          </a:xfrm>
        </p:spPr>
        <p:txBody>
          <a:bodyPr/>
          <a:lstStyle/>
          <a:p>
            <a:r>
              <a:rPr lang="fr-CA" b="1" dirty="0" smtClean="0">
                <a:latin typeface="Roboto Slab" charset="0"/>
                <a:ea typeface="Roboto Slab" charset="0"/>
                <a:cs typeface="Roboto Slab" charset="0"/>
              </a:rPr>
              <a:t>LIST OF COMPONENTS</a:t>
            </a:r>
            <a:endParaRPr lang="fr-CA" b="1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Your</a:t>
            </a:r>
            <a:r>
              <a:rPr lang="fr-CA" dirty="0" smtClean="0"/>
              <a:t> Kit	</a:t>
            </a:r>
            <a:endParaRPr lang="fr-CA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4513706" y="1425845"/>
            <a:ext cx="3658693" cy="367955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1 Arduino board</a:t>
            </a:r>
          </a:p>
          <a:p>
            <a:r>
              <a:rPr lang="en-US" dirty="0" smtClean="0">
                <a:latin typeface="+mj-lt"/>
              </a:rPr>
              <a:t>1 USB Cable</a:t>
            </a:r>
          </a:p>
          <a:p>
            <a:r>
              <a:rPr lang="en-US" dirty="0" smtClean="0">
                <a:latin typeface="+mj-lt"/>
              </a:rPr>
              <a:t>1 Breadboard</a:t>
            </a:r>
          </a:p>
          <a:p>
            <a:r>
              <a:rPr lang="en-US" dirty="0" smtClean="0">
                <a:latin typeface="+mj-lt"/>
              </a:rPr>
              <a:t>4 Jumper Cables</a:t>
            </a:r>
          </a:p>
          <a:p>
            <a:r>
              <a:rPr lang="en-US" dirty="0" smtClean="0">
                <a:latin typeface="+mj-lt"/>
              </a:rPr>
              <a:t>2 Red LEDs</a:t>
            </a:r>
          </a:p>
          <a:p>
            <a:r>
              <a:rPr lang="en-US" dirty="0" smtClean="0">
                <a:latin typeface="+mj-lt"/>
              </a:rPr>
              <a:t>2 220 ohms Resistors</a:t>
            </a:r>
          </a:p>
          <a:p>
            <a:r>
              <a:rPr lang="en-US" dirty="0" smtClean="0">
                <a:latin typeface="+mj-lt"/>
              </a:rPr>
              <a:t>1 </a:t>
            </a:r>
            <a:r>
              <a:rPr lang="en-US" dirty="0" err="1" smtClean="0">
                <a:latin typeface="+mj-lt"/>
              </a:rPr>
              <a:t>Photoresistor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1 1k ohms Resistor</a:t>
            </a:r>
            <a:endParaRPr lang="fr-CA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15159" y="5114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784" y="2401909"/>
            <a:ext cx="4423384" cy="24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COVERING THE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heme/theme1.xml><?xml version="1.0" encoding="utf-8"?>
<a:theme xmlns:a="http://schemas.openxmlformats.org/drawingml/2006/main" name="Template presentation v4">
  <a:themeElements>
    <a:clrScheme name="Innobec">
      <a:dk1>
        <a:sysClr val="windowText" lastClr="000000"/>
      </a:dk1>
      <a:lt1>
        <a:sysClr val="window" lastClr="FFFFFF"/>
      </a:lt1>
      <a:dk2>
        <a:srgbClr val="E0303B"/>
      </a:dk2>
      <a:lt2>
        <a:srgbClr val="F2F2F2"/>
      </a:lt2>
      <a:accent1>
        <a:srgbClr val="AB8E81"/>
      </a:accent1>
      <a:accent2>
        <a:srgbClr val="1477AD"/>
      </a:accent2>
      <a:accent3>
        <a:srgbClr val="E8E8E8"/>
      </a:accent3>
      <a:accent4>
        <a:srgbClr val="E54F58"/>
      </a:accent4>
      <a:accent5>
        <a:srgbClr val="C3C3C3"/>
      </a:accent5>
      <a:accent6>
        <a:srgbClr val="272322"/>
      </a:accent6>
      <a:hlink>
        <a:srgbClr val="E0303B"/>
      </a:hlink>
      <a:folHlink>
        <a:srgbClr val="E0303B"/>
      </a:folHlink>
    </a:clrScheme>
    <a:fontScheme name="Innobec">
      <a:majorFont>
        <a:latin typeface="Roboto Slab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CF2F576A-5773-4475-A4BE-3134E57682DD}" vid="{3AB12670-57DB-4F71-89C3-61B6E0065A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presentation v4</Template>
  <TotalTime>11858</TotalTime>
  <Words>1368</Words>
  <Application>Microsoft Macintosh PowerPoint</Application>
  <PresentationFormat>On-screen Show (4:3)</PresentationFormat>
  <Paragraphs>416</Paragraphs>
  <Slides>44</Slides>
  <Notes>34</Notes>
  <HiddenSlides>0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Calibri</vt:lpstr>
      <vt:lpstr>CartoGothic Std</vt:lpstr>
      <vt:lpstr>Courier New</vt:lpstr>
      <vt:lpstr>Menlo</vt:lpstr>
      <vt:lpstr>Open Sans</vt:lpstr>
      <vt:lpstr>Proxima Nova Rg</vt:lpstr>
      <vt:lpstr>Roboto Slab</vt:lpstr>
      <vt:lpstr>Roboto Slab light</vt:lpstr>
      <vt:lpstr>Roboto Slab regular</vt:lpstr>
      <vt:lpstr>Roboto Slab thin</vt:lpstr>
      <vt:lpstr>Roboto Slab thin</vt:lpstr>
      <vt:lpstr>Wingdings</vt:lpstr>
      <vt:lpstr>Arial</vt:lpstr>
      <vt:lpstr>Template presentation v4</vt:lpstr>
      <vt:lpstr>Image</vt:lpstr>
      <vt:lpstr>PowerPoint Presentation</vt:lpstr>
      <vt:lpstr>About me</vt:lpstr>
      <vt:lpstr>What about your friend there?</vt:lpstr>
      <vt:lpstr>PowerPoint Presentation</vt:lpstr>
      <vt:lpstr>Demo Time!</vt:lpstr>
      <vt:lpstr>Demo</vt:lpstr>
      <vt:lpstr>Your Kit</vt:lpstr>
      <vt:lpstr>Your Kit </vt:lpstr>
      <vt:lpstr>Hardware</vt:lpstr>
      <vt:lpstr>Hardware</vt:lpstr>
      <vt:lpstr>Hardware</vt:lpstr>
      <vt:lpstr>Hardware</vt:lpstr>
      <vt:lpstr>Software</vt:lpstr>
      <vt:lpstr>Software</vt:lpstr>
      <vt:lpstr>Software</vt:lpstr>
      <vt:lpstr>Software</vt:lpstr>
      <vt:lpstr>Setting up the Arduino </vt:lpstr>
      <vt:lpstr>Setting Up the Arduino</vt:lpstr>
      <vt:lpstr>Setting up the project</vt:lpstr>
      <vt:lpstr>Setting Up the project</vt:lpstr>
      <vt:lpstr>Setting up the project</vt:lpstr>
      <vt:lpstr>Setting up the project</vt:lpstr>
      <vt:lpstr>Hello World !</vt:lpstr>
      <vt:lpstr>Hello World</vt:lpstr>
      <vt:lpstr>Hello World</vt:lpstr>
      <vt:lpstr>Hello World</vt:lpstr>
      <vt:lpstr>Hello World</vt:lpstr>
      <vt:lpstr>Hello World</vt:lpstr>
      <vt:lpstr>Hello World</vt:lpstr>
      <vt:lpstr>Hello World</vt:lpstr>
      <vt:lpstr>Hello World</vt:lpstr>
      <vt:lpstr>Finishing the Night light</vt:lpstr>
      <vt:lpstr>Night Light</vt:lpstr>
      <vt:lpstr>Night Light</vt:lpstr>
      <vt:lpstr>Night Light</vt:lpstr>
      <vt:lpstr>Night Light</vt:lpstr>
      <vt:lpstr>Night Light</vt:lpstr>
      <vt:lpstr>Night Light</vt:lpstr>
      <vt:lpstr>Night Light</vt:lpstr>
      <vt:lpstr>Night Light</vt:lpstr>
      <vt:lpstr>Night Light</vt:lpstr>
      <vt:lpstr>Night Light</vt:lpstr>
      <vt:lpstr>Night Light</vt:lpstr>
      <vt:lpstr>PowerPoint Presentation</vt:lpstr>
    </vt:vector>
  </TitlesOfParts>
  <Manager>stoussaint@innobec.com</Manager>
  <Company>Microsoft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Michel Karam</dc:creator>
  <cp:lastModifiedBy>Joël Lord</cp:lastModifiedBy>
  <cp:revision>88</cp:revision>
  <dcterms:created xsi:type="dcterms:W3CDTF">2014-11-05T17:48:58Z</dcterms:created>
  <dcterms:modified xsi:type="dcterms:W3CDTF">2017-01-21T17:26:00Z</dcterms:modified>
</cp:coreProperties>
</file>